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Pravokutni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2" name="Pravokutni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11" name="Pravokutni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Pravokutni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7D8A000-82A2-4F83-B5D7-2914C4A3C821}" type="datetimeFigureOut">
              <a:rPr lang="sr-Latn-CS" smtClean="0"/>
              <a:pPr/>
              <a:t>8.11.2017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C5FC8A3-9A65-45E4-B6EA-98DC58E8B197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Klinička </a:t>
            </a:r>
            <a:r>
              <a:rPr lang="hr-HR" dirty="0" err="1" smtClean="0"/>
              <a:t>vodija</a:t>
            </a:r>
            <a:r>
              <a:rPr lang="hr-HR" dirty="0" smtClean="0"/>
              <a:t>/tjelesna aktivnost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m</a:t>
            </a:r>
            <a:r>
              <a:rPr lang="hr-HR" dirty="0" smtClean="0"/>
              <a:t>r.sc. Ana-Marija Grubišić, dr.med., specijalist obiteljske medicine</a:t>
            </a:r>
          </a:p>
          <a:p>
            <a:r>
              <a:rPr lang="hr-HR" dirty="0" smtClean="0"/>
              <a:t>studeni, 2017.</a:t>
            </a:r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Tjelesna aktivnost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b="1" dirty="0" smtClean="0"/>
              <a:t>Nedovoljna tjelesna aktivnost identificira se kao četvrti vodeći globalni rizik smrtnosti u svijetu</a:t>
            </a:r>
            <a:r>
              <a:rPr lang="hr-HR" sz="2000" b="1" dirty="0" smtClean="0"/>
              <a:t>.</a:t>
            </a:r>
          </a:p>
          <a:p>
            <a:pPr>
              <a:buNone/>
            </a:pPr>
            <a:endParaRPr lang="hr-HR" sz="2000" b="1" dirty="0" smtClean="0"/>
          </a:p>
          <a:p>
            <a:r>
              <a:rPr lang="hr-HR" sz="2000" b="1" dirty="0" smtClean="0"/>
              <a:t>U većini zapadnih zemalja navode se podatci o nedovoljnoj tjelesnoj aktivnosti</a:t>
            </a:r>
            <a:r>
              <a:rPr lang="hr-HR" sz="2000" b="1" dirty="0" smtClean="0"/>
              <a:t>.</a:t>
            </a:r>
          </a:p>
          <a:p>
            <a:pPr>
              <a:buNone/>
            </a:pPr>
            <a:endParaRPr lang="hr-HR" sz="2000" b="1" dirty="0" smtClean="0"/>
          </a:p>
          <a:p>
            <a:r>
              <a:rPr lang="hr-HR" sz="2000" b="1" dirty="0" smtClean="0"/>
              <a:t>Često je udružena s drugim nezdravim životnim navikama:prekomjerni unos hrane, pušenje</a:t>
            </a:r>
            <a:r>
              <a:rPr lang="hr-HR" sz="2000" b="1" dirty="0" smtClean="0"/>
              <a:t>.</a:t>
            </a:r>
          </a:p>
          <a:p>
            <a:pPr>
              <a:buNone/>
            </a:pPr>
            <a:endParaRPr lang="hr-HR" sz="2000" b="1" dirty="0" smtClean="0"/>
          </a:p>
          <a:p>
            <a:r>
              <a:rPr lang="hr-HR" sz="2000" b="1" dirty="0" smtClean="0"/>
              <a:t>Rizični je čimbenik za razvoj KVB, šećerne bolesti, Ca debelog crijeva, osteoporoze</a:t>
            </a:r>
            <a:r>
              <a:rPr lang="hr-HR" sz="2000" b="1" dirty="0" smtClean="0"/>
              <a:t>.</a:t>
            </a:r>
          </a:p>
          <a:p>
            <a:pPr>
              <a:buNone/>
            </a:pPr>
            <a:endParaRPr lang="hr-HR" sz="2000" b="1" dirty="0" smtClean="0"/>
          </a:p>
          <a:p>
            <a:r>
              <a:rPr lang="hr-HR" sz="2000" b="1" dirty="0" smtClean="0"/>
              <a:t>Obiteljski lječnik ima idealnu poziciju u zdravstvenom sustavu za procjenu i promociju tjelesne aktivnosti kod pacijenata.</a:t>
            </a:r>
            <a:endParaRPr lang="hr-HR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Osnovne preporuke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1800" dirty="0" smtClean="0"/>
              <a:t>Preporuka SZO: za </a:t>
            </a:r>
            <a:r>
              <a:rPr lang="hr-HR" sz="1800" b="1" dirty="0" smtClean="0"/>
              <a:t>odrasle osobe 150 minuta tjedno aerobne </a:t>
            </a:r>
            <a:r>
              <a:rPr lang="hr-HR" sz="1800" dirty="0" smtClean="0"/>
              <a:t>tjelesne aktivnosti </a:t>
            </a:r>
            <a:r>
              <a:rPr lang="hr-HR" sz="1800" b="1" dirty="0" smtClean="0"/>
              <a:t>umjerenog</a:t>
            </a:r>
            <a:r>
              <a:rPr lang="hr-HR" sz="1800" dirty="0" smtClean="0"/>
              <a:t> intenziteta </a:t>
            </a:r>
            <a:r>
              <a:rPr lang="hr-HR" sz="1800" b="1" dirty="0" smtClean="0"/>
              <a:t>ili 75 minuta tjedno </a:t>
            </a:r>
            <a:r>
              <a:rPr lang="hr-HR" sz="1800" dirty="0" smtClean="0"/>
              <a:t>aerobne tjelesne aktivnosti </a:t>
            </a:r>
            <a:r>
              <a:rPr lang="hr-HR" sz="1800" b="1" dirty="0" smtClean="0"/>
              <a:t>jačeg </a:t>
            </a:r>
            <a:r>
              <a:rPr lang="hr-HR" sz="1800" b="1" dirty="0" smtClean="0"/>
              <a:t>intenziteta</a:t>
            </a:r>
            <a:r>
              <a:rPr lang="hr-HR" sz="1800" b="1" dirty="0" smtClean="0"/>
              <a:t>.</a:t>
            </a:r>
          </a:p>
          <a:p>
            <a:pPr>
              <a:buNone/>
            </a:pPr>
            <a:endParaRPr lang="hr-HR" sz="1800" dirty="0" smtClean="0"/>
          </a:p>
          <a:p>
            <a:r>
              <a:rPr lang="hr-HR" sz="1800" b="1" dirty="0" smtClean="0"/>
              <a:t>Djeci</a:t>
            </a:r>
            <a:r>
              <a:rPr lang="hr-HR" sz="1800" dirty="0" smtClean="0"/>
              <a:t> je potrebno </a:t>
            </a:r>
            <a:r>
              <a:rPr lang="hr-HR" sz="1800" b="1" dirty="0" smtClean="0"/>
              <a:t>najmanje 60 minuta </a:t>
            </a:r>
            <a:r>
              <a:rPr lang="hr-HR" sz="1800" dirty="0" smtClean="0"/>
              <a:t>umjerene do intenzivne tjelesne aktivnosti </a:t>
            </a:r>
            <a:r>
              <a:rPr lang="hr-HR" sz="1800" b="1" dirty="0" smtClean="0"/>
              <a:t>dnevno</a:t>
            </a:r>
            <a:r>
              <a:rPr lang="hr-HR" sz="1800" dirty="0" smtClean="0"/>
              <a:t>.</a:t>
            </a:r>
          </a:p>
          <a:p>
            <a:pPr>
              <a:buNone/>
            </a:pPr>
            <a:endParaRPr lang="hr-HR" sz="1800" dirty="0" smtClean="0"/>
          </a:p>
          <a:p>
            <a:r>
              <a:rPr lang="hr-HR" sz="1800" b="1" dirty="0" smtClean="0"/>
              <a:t>Umjerena tjelesna aktivnost </a:t>
            </a:r>
            <a:r>
              <a:rPr lang="hr-HR" sz="1800" dirty="0" smtClean="0"/>
              <a:t>uzrokuje ubrzanje srčane frekvencije, dozvoljava govor, ali ne i pjevanje. Primjeri: brzo hodanje, aerobik, lagane vježbe za jačanje mišića, lagano plivanje i slično</a:t>
            </a:r>
            <a:r>
              <a:rPr lang="hr-HR" sz="1800" dirty="0" smtClean="0"/>
              <a:t>.</a:t>
            </a:r>
          </a:p>
          <a:p>
            <a:pPr>
              <a:buNone/>
            </a:pPr>
            <a:endParaRPr lang="hr-HR" sz="1800" dirty="0" smtClean="0"/>
          </a:p>
          <a:p>
            <a:r>
              <a:rPr lang="hr-HR" sz="1800" b="1" dirty="0" smtClean="0"/>
              <a:t>Intenzivna tjelesna aktivnost </a:t>
            </a:r>
            <a:r>
              <a:rPr lang="hr-HR" sz="1800" dirty="0" smtClean="0"/>
              <a:t>uzrokuje znatno ubrzanje srčane frekvencije, onemogućava razgovor zbog ubrzanja disanja. Primjeri: vježbe na spravama u teretani, trčanje, tenis, badminton.</a:t>
            </a:r>
            <a:endParaRPr lang="hr-HR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Procjena i tretman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r-HR" dirty="0" smtClean="0"/>
              <a:t>Upitnik za procjenu tjelesne aktivnosti i tablice za procjenu KV rizika</a:t>
            </a:r>
          </a:p>
          <a:p>
            <a:r>
              <a:rPr lang="hr-HR" dirty="0" err="1" smtClean="0"/>
              <a:t>Rapid</a:t>
            </a:r>
            <a:r>
              <a:rPr lang="hr-HR" dirty="0" smtClean="0"/>
              <a:t> </a:t>
            </a:r>
            <a:r>
              <a:rPr lang="hr-HR" dirty="0" err="1" smtClean="0"/>
              <a:t>Assessment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Physical</a:t>
            </a:r>
            <a:r>
              <a:rPr lang="hr-HR" dirty="0" smtClean="0"/>
              <a:t> </a:t>
            </a:r>
            <a:r>
              <a:rPr lang="hr-HR" dirty="0" err="1" smtClean="0"/>
              <a:t>Activity</a:t>
            </a:r>
            <a:r>
              <a:rPr lang="hr-HR" dirty="0" smtClean="0"/>
              <a:t> – </a:t>
            </a:r>
            <a:r>
              <a:rPr lang="hr-HR" b="1" dirty="0" smtClean="0"/>
              <a:t>RAPA (dostupan u priručnicima)</a:t>
            </a:r>
          </a:p>
          <a:p>
            <a:pPr>
              <a:buNone/>
            </a:pPr>
            <a:endParaRPr lang="hr-HR" b="1" dirty="0" smtClean="0"/>
          </a:p>
          <a:p>
            <a:r>
              <a:rPr lang="hr-HR" b="1" dirty="0" smtClean="0"/>
              <a:t>Upitnik mjeri:</a:t>
            </a:r>
          </a:p>
          <a:p>
            <a:r>
              <a:rPr lang="hr-HR" dirty="0" smtClean="0"/>
              <a:t>Vrstu tjelesne aktivnosti</a:t>
            </a:r>
          </a:p>
          <a:p>
            <a:r>
              <a:rPr lang="hr-HR" dirty="0" smtClean="0"/>
              <a:t>Intenzitet tjelesne aktivnosti</a:t>
            </a:r>
          </a:p>
          <a:p>
            <a:r>
              <a:rPr lang="hr-HR" dirty="0" smtClean="0"/>
              <a:t>Trajanje aktivnosti</a:t>
            </a:r>
          </a:p>
          <a:p>
            <a:r>
              <a:rPr lang="hr-HR" dirty="0" smtClean="0"/>
              <a:t>Učestalost bavljenja tjelesnom aktivnošću</a:t>
            </a:r>
          </a:p>
          <a:p>
            <a:r>
              <a:rPr lang="hr-HR" dirty="0" smtClean="0"/>
              <a:t>Smatra li da je dovoljno tjelesno aktivan</a:t>
            </a:r>
          </a:p>
          <a:p>
            <a:r>
              <a:rPr lang="hr-HR" dirty="0" smtClean="0"/>
              <a:t>Želi li povećati trenutnu razinu tjelesne aktivnosti</a:t>
            </a:r>
          </a:p>
          <a:p>
            <a:pPr>
              <a:buNone/>
            </a:pPr>
            <a:endParaRPr lang="hr-HR" dirty="0" smtClean="0"/>
          </a:p>
          <a:p>
            <a:r>
              <a:rPr lang="hr-HR" b="1" dirty="0" smtClean="0"/>
              <a:t>Upitnikom se pacijent svrstava u jednu od tri kategorije: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1. </a:t>
            </a:r>
            <a:r>
              <a:rPr lang="hr-HR" dirty="0" err="1" smtClean="0"/>
              <a:t>prekontemplator</a:t>
            </a:r>
            <a:r>
              <a:rPr lang="hr-HR" dirty="0" smtClean="0"/>
              <a:t>/neaktivan, 1 bod – dobije promotivni letak</a:t>
            </a:r>
          </a:p>
          <a:p>
            <a:r>
              <a:rPr lang="hr-HR" dirty="0" smtClean="0"/>
              <a:t>2. </a:t>
            </a:r>
            <a:r>
              <a:rPr lang="hr-HR" dirty="0" err="1" smtClean="0"/>
              <a:t>kontemplator</a:t>
            </a:r>
            <a:r>
              <a:rPr lang="hr-HR" dirty="0" smtClean="0"/>
              <a:t>/nedovoljno aktivan, 2-5 bodova, procjena KV rizika – dobije savjet o potrebnom povećanju tjelesne aktivnosti</a:t>
            </a:r>
          </a:p>
          <a:p>
            <a:r>
              <a:rPr lang="hr-HR" dirty="0" smtClean="0"/>
              <a:t>3. aktivan, 6-10 bodova, ohrabriti nastavak vježbanja</a:t>
            </a:r>
          </a:p>
          <a:p>
            <a:pPr>
              <a:buNone/>
            </a:pPr>
            <a:endParaRPr lang="hr-HR" b="1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Tjelesna aktivnost i KV rizik</a:t>
            </a:r>
            <a:endParaRPr lang="hr-H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28662" y="1785926"/>
          <a:ext cx="7072362" cy="4457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2357454"/>
                <a:gridCol w="2357454"/>
              </a:tblGrid>
              <a:tr h="1089430">
                <a:tc>
                  <a:txBody>
                    <a:bodyPr/>
                    <a:lstStyle/>
                    <a:p>
                      <a:r>
                        <a:rPr lang="hr-HR" dirty="0" smtClean="0"/>
                        <a:t>KATEGORIJA</a:t>
                      </a:r>
                      <a:r>
                        <a:rPr lang="hr-HR" baseline="0" dirty="0" smtClean="0"/>
                        <a:t> RIZIKA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PREPORUKE ZA LAGANE I UMJERENE TJELESNE AKTIVNOSTI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PREPORUKE ZA ENERGIČNE TJELESNE AKTIVNOSTI</a:t>
                      </a:r>
                      <a:endParaRPr lang="hr-HR" dirty="0"/>
                    </a:p>
                  </a:txBody>
                  <a:tcPr/>
                </a:tc>
              </a:tr>
              <a:tr h="1089430">
                <a:tc>
                  <a:txBody>
                    <a:bodyPr/>
                    <a:lstStyle/>
                    <a:p>
                      <a:r>
                        <a:rPr lang="hr-HR" dirty="0" smtClean="0"/>
                        <a:t>NIZAK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NISU POTREBNE DODATNE PRETRAGE I TEST OPTEREĆENJA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DODATNE PRETRAGE I TEST OPTEREĆENJA SE PREPORUČUJU</a:t>
                      </a:r>
                    </a:p>
                  </a:txBody>
                  <a:tcPr/>
                </a:tc>
              </a:tr>
              <a:tr h="1089430">
                <a:tc>
                  <a:txBody>
                    <a:bodyPr/>
                    <a:lstStyle/>
                    <a:p>
                      <a:r>
                        <a:rPr lang="hr-HR" dirty="0" smtClean="0"/>
                        <a:t>UMJEREN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NISU POTREBNE DODATNE PRETRAGE I TEST OPTEREĆENJA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DODATNE PRETRAGE I TEST OPTEREĆENJA SE PREPORUČUJU</a:t>
                      </a:r>
                    </a:p>
                  </a:txBody>
                  <a:tcPr/>
                </a:tc>
              </a:tr>
              <a:tr h="1089430">
                <a:tc>
                  <a:txBody>
                    <a:bodyPr/>
                    <a:lstStyle/>
                    <a:p>
                      <a:r>
                        <a:rPr lang="hr-HR" dirty="0" smtClean="0"/>
                        <a:t>VISOK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DODATNE PRETRAGE I TEST OPTEREĆENJA SE PREPORUČUJU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DODATNE PRETRAGE I TEST OPTEREĆENJA SE PREPORUČUJU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/>
              <a:t>Tjelesna aktivnost djece i mladih (5-17 godina)</a:t>
            </a:r>
            <a:endParaRPr lang="hr-H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Najmanje 60 minuta tjelesne aktivnosti umjerenog do jačeg intenziteta svakodnevno!!!!</a:t>
            </a:r>
          </a:p>
          <a:p>
            <a:r>
              <a:rPr lang="hr-HR" dirty="0" smtClean="0"/>
              <a:t>Tjelesna aktivnost duža od 60 minuta osigurava dodatnu korist za </a:t>
            </a:r>
            <a:r>
              <a:rPr lang="hr-HR" dirty="0" smtClean="0"/>
              <a:t>zdravlje.</a:t>
            </a:r>
            <a:endParaRPr lang="hr-HR" dirty="0" smtClean="0"/>
          </a:p>
          <a:p>
            <a:r>
              <a:rPr lang="hr-HR" dirty="0" smtClean="0"/>
              <a:t>Većina dnevne tjelesne aktivnosti treba biti </a:t>
            </a:r>
            <a:r>
              <a:rPr lang="hr-HR" dirty="0" smtClean="0"/>
              <a:t>aerobna.</a:t>
            </a:r>
            <a:endParaRPr lang="hr-HR" dirty="0" smtClean="0"/>
          </a:p>
          <a:p>
            <a:r>
              <a:rPr lang="hr-HR" dirty="0" smtClean="0"/>
              <a:t>Jači intenzitet tjelesne aktivnosti treba se uklopiti najmanje tri puta </a:t>
            </a:r>
            <a:r>
              <a:rPr lang="hr-HR" dirty="0" smtClean="0"/>
              <a:t>tjedno.</a:t>
            </a:r>
            <a:endParaRPr lang="hr-HR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b="1" dirty="0" smtClean="0"/>
              <a:t>Tjelesna aktivnost odraslih osoba (18-65 godina)</a:t>
            </a:r>
            <a:endParaRPr lang="hr-H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hr-HR" sz="3000" dirty="0" smtClean="0"/>
              <a:t>Najmanje </a:t>
            </a:r>
            <a:r>
              <a:rPr lang="hr-HR" sz="3000" dirty="0" smtClean="0"/>
              <a:t>150 (5x30) </a:t>
            </a:r>
            <a:r>
              <a:rPr lang="hr-HR" sz="3000" dirty="0" smtClean="0"/>
              <a:t>minuta aerobne tjelesne aktivnosti umjerenog intenziteta tjedno ili najmanje </a:t>
            </a:r>
            <a:r>
              <a:rPr lang="hr-HR" sz="3000" dirty="0" smtClean="0"/>
              <a:t>75 (3x25) </a:t>
            </a:r>
            <a:r>
              <a:rPr lang="hr-HR" sz="3000" dirty="0" smtClean="0"/>
              <a:t>minuta aerobne fizičke aktivnosti  visokog intenziteta </a:t>
            </a:r>
            <a:r>
              <a:rPr lang="hr-HR" sz="3000" dirty="0" smtClean="0"/>
              <a:t>tjedno.</a:t>
            </a:r>
            <a:endParaRPr lang="hr-HR" sz="3000" dirty="0" smtClean="0"/>
          </a:p>
          <a:p>
            <a:pPr>
              <a:defRPr/>
            </a:pPr>
            <a:r>
              <a:rPr lang="hr-HR" sz="3000" dirty="0" smtClean="0"/>
              <a:t>Aerobnu tjelesnu aktivnost bi trebalo provoditi u intervalima u trajanju od najmanje 10 </a:t>
            </a:r>
            <a:r>
              <a:rPr lang="hr-HR" sz="3000" dirty="0" smtClean="0"/>
              <a:t>minuta.</a:t>
            </a:r>
            <a:endParaRPr lang="hr-HR" sz="3000" dirty="0" smtClean="0"/>
          </a:p>
          <a:p>
            <a:pPr>
              <a:defRPr/>
            </a:pPr>
            <a:r>
              <a:rPr lang="hr-HR" sz="3000" dirty="0" smtClean="0"/>
              <a:t>Kako bi se ostvarila dodatna korist za zdravlje, tjelesnu aktivnost treba postepeno </a:t>
            </a:r>
            <a:r>
              <a:rPr lang="hr-HR" sz="3000" dirty="0" smtClean="0"/>
              <a:t>povećavati.</a:t>
            </a:r>
            <a:endParaRPr lang="hr-HR" sz="3000" dirty="0" smtClean="0"/>
          </a:p>
          <a:p>
            <a:pPr>
              <a:defRPr/>
            </a:pPr>
            <a:r>
              <a:rPr lang="hr-HR" sz="3000" dirty="0" smtClean="0"/>
              <a:t>U aktivnostima za jačanje mišića trebalo bi uključiti najveće skupine mišića dvaput ili više puta </a:t>
            </a:r>
            <a:r>
              <a:rPr lang="hr-HR" sz="3000" dirty="0" smtClean="0"/>
              <a:t>tjedno.</a:t>
            </a:r>
            <a:endParaRPr lang="hr-HR" sz="3000" dirty="0" smtClean="0"/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Tjelesna aktivnost </a:t>
            </a:r>
            <a:r>
              <a:rPr lang="hr-HR" sz="3200" dirty="0" smtClean="0"/>
              <a:t>starih </a:t>
            </a:r>
            <a:r>
              <a:rPr lang="hr-HR" sz="3200" dirty="0" smtClean="0"/>
              <a:t>osoba </a:t>
            </a:r>
            <a:r>
              <a:rPr lang="hr-HR" sz="3200" dirty="0" smtClean="0"/>
              <a:t>(&gt;65 </a:t>
            </a:r>
            <a:r>
              <a:rPr lang="hr-HR" sz="3200" dirty="0" smtClean="0"/>
              <a:t>godina)</a:t>
            </a:r>
            <a:endParaRPr lang="hr-H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 smtClean="0"/>
              <a:t>Skupina sa najmanjom tjelesnom </a:t>
            </a:r>
            <a:r>
              <a:rPr lang="hr-HR" dirty="0" smtClean="0"/>
              <a:t>aktivnošću.</a:t>
            </a:r>
          </a:p>
          <a:p>
            <a:pPr>
              <a:buNone/>
            </a:pPr>
            <a:endParaRPr lang="hr-HR" dirty="0" smtClean="0"/>
          </a:p>
          <a:p>
            <a:r>
              <a:rPr lang="hr-HR" b="1" dirty="0" smtClean="0"/>
              <a:t>Za osobe bez rizika, preporuke su iste kao za odrasle </a:t>
            </a:r>
            <a:r>
              <a:rPr lang="hr-HR" b="1" dirty="0" smtClean="0"/>
              <a:t>osobe.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Važno je da slabije pokretne starije osobe obavljaju tjelesnu aktivnost tri ili više dana u tjednu kako bi uspostavile bolju ravnotežu i spriječile moguće </a:t>
            </a:r>
            <a:r>
              <a:rPr lang="hr-HR" dirty="0" smtClean="0"/>
              <a:t>padove.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Uskladiti </a:t>
            </a:r>
            <a:r>
              <a:rPr lang="hr-HR" dirty="0" smtClean="0"/>
              <a:t>tjelesnu aktivnost s </a:t>
            </a:r>
            <a:r>
              <a:rPr lang="hr-HR" dirty="0" smtClean="0"/>
              <a:t>mogućnostima </a:t>
            </a:r>
            <a:r>
              <a:rPr lang="hr-HR" dirty="0" smtClean="0"/>
              <a:t>i </a:t>
            </a:r>
            <a:r>
              <a:rPr lang="hr-HR" dirty="0" smtClean="0"/>
              <a:t>zdravstvenim stanjem.</a:t>
            </a:r>
          </a:p>
          <a:p>
            <a:r>
              <a:rPr lang="hr-HR" dirty="0" smtClean="0"/>
              <a:t>Preferirati aktivnosti koje ne narušavaju zdravlje, a stimuliraju funkcionalno poboljšanje cirkulacijskog i dišnog sustava (</a:t>
            </a:r>
            <a:r>
              <a:rPr lang="hr-HR" dirty="0" err="1" smtClean="0"/>
              <a:t>npr</a:t>
            </a:r>
            <a:r>
              <a:rPr lang="hr-HR" dirty="0" smtClean="0"/>
              <a:t>. šetnja, igra s djecom, vrtlarenje).</a:t>
            </a:r>
            <a:endParaRPr lang="hr-HR" dirty="0" smtClean="0"/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 smtClean="0"/>
              <a:t>Tjelesna aktivnost trudnica i žena koje planiraju trudnoću</a:t>
            </a:r>
            <a:endParaRPr lang="hr-HR" sz="24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 smtClean="0"/>
              <a:t>U trudnoći tjelesna aktivnost slabog do umjerenog intenziteta najmanje tri puta tjedno.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Nakon prvog tromjesečja izbjegavati ležanje na leđima i dugotrajno stajanje.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Ne iscrpljivati se i prekinuti tjelesnu aktivnost kod zamora.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Izbjegavati aktivnosti koje dovode do gubitka ravnoteže i ostalih mogućnosti povrede trbuha.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Jedan tjedan nakon vaginalnog, a 6-10 tjedana nakon poroda carskim rezom preporuča se nastavak tjelesne aktivnosti.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Tjelesna aktivnost oboljelih od KV bolesti</a:t>
            </a:r>
            <a:endParaRPr lang="hr-HR" sz="32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 smtClean="0"/>
              <a:t>Aerobna tjelesna aktivnost kod ljudi s KV bolesti smatra se dijelom programa kardiološke rehabilitacije.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Preporuka je da se preporučeni program vježbanja prilagodi individualnom kliničkom profilu.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Nizak klinički rizik, uz preboljeli infarkt </a:t>
            </a:r>
            <a:r>
              <a:rPr lang="hr-HR" dirty="0" err="1" smtClean="0"/>
              <a:t>miokarda</a:t>
            </a:r>
            <a:r>
              <a:rPr lang="hr-HR" dirty="0" smtClean="0"/>
              <a:t>, anginu </a:t>
            </a:r>
            <a:r>
              <a:rPr lang="hr-HR" dirty="0" err="1" smtClean="0"/>
              <a:t>pektoris</a:t>
            </a:r>
            <a:r>
              <a:rPr lang="hr-HR" dirty="0" smtClean="0"/>
              <a:t>, ili kronično popuštanje srca – umjerena aerobna aktivnost 3-5 puta tjedno po 30 minuta.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Prije početka vježbanja potrebno je uraditi ergometriju.</a:t>
            </a:r>
            <a:endParaRPr lang="hr-H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Tjelesna aktivnost oboljelih od šećerne bolesti</a:t>
            </a:r>
            <a:endParaRPr lang="hr-HR" sz="32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 smtClean="0"/>
              <a:t>Izuzetno važna u </a:t>
            </a:r>
            <a:r>
              <a:rPr lang="hr-HR" b="1" dirty="0" smtClean="0"/>
              <a:t>liječenju šećerne bolesti</a:t>
            </a:r>
            <a:r>
              <a:rPr lang="hr-HR" dirty="0" smtClean="0"/>
              <a:t>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Smanjuje se rizik od razvoja komplikacija, pomaže u boljoj regulaciji </a:t>
            </a:r>
            <a:r>
              <a:rPr lang="hr-HR" dirty="0" err="1" smtClean="0"/>
              <a:t>glikemije</a:t>
            </a:r>
            <a:r>
              <a:rPr lang="hr-HR" dirty="0" smtClean="0"/>
              <a:t>, </a:t>
            </a:r>
            <a:r>
              <a:rPr lang="hr-HR" dirty="0" err="1" smtClean="0"/>
              <a:t>lipidnog</a:t>
            </a:r>
            <a:r>
              <a:rPr lang="hr-HR" dirty="0" smtClean="0"/>
              <a:t> profila i krvnog tlaka.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Odraslima se preporučuje 30-60 minuta aerobnih vježbi umjerenog intenziteta većinu dana u tjednu, </a:t>
            </a:r>
            <a:r>
              <a:rPr lang="hr-HR" b="1" dirty="0" smtClean="0"/>
              <a:t>najmanje 150 minuta na tjedan.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Izbjegavati energične vježbe kod osoba s nedavnim </a:t>
            </a:r>
            <a:r>
              <a:rPr lang="hr-HR" dirty="0" err="1" smtClean="0"/>
              <a:t>retinalnim</a:t>
            </a:r>
            <a:r>
              <a:rPr lang="hr-HR" dirty="0" smtClean="0"/>
              <a:t> krvarenjem.</a:t>
            </a:r>
          </a:p>
          <a:p>
            <a:r>
              <a:rPr lang="hr-HR" dirty="0" smtClean="0"/>
              <a:t>Potreban oprez kod pacijenata s nedovoljno dobrom regulacijom </a:t>
            </a:r>
            <a:r>
              <a:rPr lang="hr-HR" dirty="0" err="1" smtClean="0"/>
              <a:t>glikemije</a:t>
            </a:r>
            <a:r>
              <a:rPr lang="hr-HR" dirty="0" smtClean="0"/>
              <a:t> </a:t>
            </a:r>
            <a:r>
              <a:rPr lang="hr-HR" dirty="0" smtClean="0"/>
              <a:t>(sklonost hipoglikemijama, vrlo visokim </a:t>
            </a:r>
            <a:r>
              <a:rPr lang="hr-HR" dirty="0" err="1" smtClean="0"/>
              <a:t>hiperklikemijama</a:t>
            </a:r>
            <a:r>
              <a:rPr lang="hr-HR" dirty="0" smtClean="0"/>
              <a:t> i pojavi </a:t>
            </a:r>
            <a:r>
              <a:rPr lang="hr-HR" dirty="0" err="1" smtClean="0"/>
              <a:t>ketoacidoze</a:t>
            </a:r>
            <a:r>
              <a:rPr lang="hr-HR" dirty="0" smtClean="0"/>
              <a:t>).</a:t>
            </a:r>
            <a:endParaRPr lang="hr-H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/>
              <a:t>Preporuke za provođenje savjetovanja</a:t>
            </a:r>
            <a:endParaRPr lang="hr-HR" sz="36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Neophodna motivacija tima i pacijenata.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Upoznavanje pacijenata s dobrobitima bavljenja tjelesnom aktivnošću.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Kod posjeta liječniku pitati za tjelesnu aktivnost, evidentirati u karton, dati promotivni letak (dostupan u ambulantama).</a:t>
            </a: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/>
              <a:t>Preporuke za provođenje savjetovanja</a:t>
            </a:r>
            <a:endParaRPr lang="hr-HR" sz="36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Kod osoba sa sedentarnim načinom života savjetovati:</a:t>
            </a:r>
          </a:p>
          <a:p>
            <a:pPr>
              <a:buNone/>
            </a:pPr>
            <a:r>
              <a:rPr lang="hr-HR" dirty="0" smtClean="0"/>
              <a:t> </a:t>
            </a:r>
            <a:r>
              <a:rPr lang="hr-HR" dirty="0" smtClean="0"/>
              <a:t>- </a:t>
            </a:r>
            <a:r>
              <a:rPr lang="hr-HR" b="1" dirty="0" smtClean="0"/>
              <a:t>hodanje </a:t>
            </a:r>
            <a:r>
              <a:rPr lang="hr-HR" dirty="0" smtClean="0"/>
              <a:t>umjesto korištenja prijevoznih sredstava kod odlaska na posao, i slično;</a:t>
            </a:r>
          </a:p>
          <a:p>
            <a:pPr>
              <a:buNone/>
            </a:pPr>
            <a:r>
              <a:rPr lang="hr-HR" dirty="0" smtClean="0"/>
              <a:t> </a:t>
            </a:r>
            <a:r>
              <a:rPr lang="hr-HR" dirty="0" smtClean="0"/>
              <a:t>- koristiti </a:t>
            </a:r>
            <a:r>
              <a:rPr lang="hr-HR" b="1" dirty="0" smtClean="0"/>
              <a:t>stube umjesto dizala</a:t>
            </a:r>
            <a:r>
              <a:rPr lang="hr-HR" dirty="0" smtClean="0"/>
              <a:t>;</a:t>
            </a:r>
          </a:p>
          <a:p>
            <a:pPr>
              <a:buNone/>
            </a:pPr>
            <a:r>
              <a:rPr lang="hr-HR" dirty="0" smtClean="0"/>
              <a:t> </a:t>
            </a:r>
            <a:r>
              <a:rPr lang="hr-HR" dirty="0" smtClean="0"/>
              <a:t>- koristiti bicikl kao sredstvo rekreacije;</a:t>
            </a:r>
          </a:p>
          <a:p>
            <a:pPr>
              <a:buNone/>
            </a:pPr>
            <a:r>
              <a:rPr lang="hr-HR" dirty="0" smtClean="0"/>
              <a:t> </a:t>
            </a:r>
            <a:r>
              <a:rPr lang="hr-HR" dirty="0" smtClean="0"/>
              <a:t>- za vrijeme godišnjeg odmora iskoristiti vrijeme za plivanje, i dugotrajnije šetnje.</a:t>
            </a:r>
            <a:endParaRPr lang="hr-H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r-HR" dirty="0" smtClean="0"/>
              <a:t>Hvala na pozornosti!</a:t>
            </a:r>
            <a:endParaRPr lang="hr-HR" dirty="0"/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sz="2800" b="1" dirty="0" smtClean="0"/>
              <a:t>Izvor: Smjernice za promoviranje tjelesne aktivnosti u timovima obiteljske medicine, 2017.</a:t>
            </a:r>
          </a:p>
          <a:p>
            <a:r>
              <a:rPr lang="hr-HR" dirty="0" smtClean="0"/>
              <a:t>Federalno ministarstvo zdravstva</a:t>
            </a:r>
          </a:p>
          <a:p>
            <a:r>
              <a:rPr lang="hr-HR" dirty="0" smtClean="0"/>
              <a:t>Zavod za javno zdravstvo </a:t>
            </a:r>
            <a:r>
              <a:rPr lang="hr-HR" dirty="0" err="1" smtClean="0"/>
              <a:t>FBiH</a:t>
            </a:r>
            <a:endParaRPr lang="hr-HR" dirty="0" smtClean="0"/>
          </a:p>
          <a:p>
            <a:r>
              <a:rPr lang="hr-HR" dirty="0" smtClean="0"/>
              <a:t>Svjetska zdravstvena organizacija, regionalni ured za Europu</a:t>
            </a:r>
            <a:endParaRPr lang="hr-H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155</TotalTime>
  <Words>934</Words>
  <Application>Microsoft Office PowerPoint</Application>
  <PresentationFormat>Prikaz na zaslonu (4:3)</PresentationFormat>
  <Paragraphs>114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5" baseType="lpstr">
      <vt:lpstr>Modul</vt:lpstr>
      <vt:lpstr>Klinička vodija/tjelesna aktivnost</vt:lpstr>
      <vt:lpstr>Tjelesna aktivnost</vt:lpstr>
      <vt:lpstr>Osnovne preporuke</vt:lpstr>
      <vt:lpstr>Procjena i tretman</vt:lpstr>
      <vt:lpstr>Tjelesna aktivnost i KV rizik</vt:lpstr>
      <vt:lpstr>Tjelesna aktivnost djece i mladih (5-17 godina)</vt:lpstr>
      <vt:lpstr>Tjelesna aktivnost odraslih osoba (18-65 godina)</vt:lpstr>
      <vt:lpstr>Tjelesna aktivnost starih osoba (&gt;65 godina)</vt:lpstr>
      <vt:lpstr>Tjelesna aktivnost trudnica i žena koje planiraju trudnoću</vt:lpstr>
      <vt:lpstr>Tjelesna aktivnost oboljelih od KV bolesti</vt:lpstr>
      <vt:lpstr>Tjelesna aktivnost oboljelih od šećerne bolesti</vt:lpstr>
      <vt:lpstr>Preporuke za provođenje savjetovanja</vt:lpstr>
      <vt:lpstr>Preporuke za provođenje savjetovanja</vt:lpstr>
      <vt:lpstr>Hvala na pozornosti!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Klinička vodija/tjelesna sktivnost</dc:title>
  <dc:creator>Lječnik</dc:creator>
  <cp:lastModifiedBy>Ana</cp:lastModifiedBy>
  <cp:revision>60</cp:revision>
  <dcterms:created xsi:type="dcterms:W3CDTF">2017-10-16T10:25:00Z</dcterms:created>
  <dcterms:modified xsi:type="dcterms:W3CDTF">2017-11-08T05:10:34Z</dcterms:modified>
</cp:coreProperties>
</file>