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57" r:id="rId3"/>
    <p:sldId id="258" r:id="rId4"/>
    <p:sldId id="259" r:id="rId5"/>
    <p:sldId id="264" r:id="rId6"/>
    <p:sldId id="260" r:id="rId7"/>
    <p:sldId id="265" r:id="rId8"/>
    <p:sldId id="261" r:id="rId9"/>
    <p:sldId id="262" r:id="rId10"/>
    <p:sldId id="263" r:id="rId11"/>
    <p:sldId id="266" r:id="rId12"/>
    <p:sldId id="267" r:id="rId13"/>
    <p:sldId id="270" r:id="rId14"/>
    <p:sldId id="268" r:id="rId15"/>
    <p:sldId id="269" r:id="rId16"/>
    <p:sldId id="271" r:id="rId17"/>
    <p:sldId id="272" r:id="rId18"/>
    <p:sldId id="273" r:id="rId19"/>
    <p:sldId id="274" r:id="rId20"/>
    <p:sldId id="275" r:id="rId21"/>
    <p:sldId id="277" r:id="rId22"/>
    <p:sldId id="287" r:id="rId23"/>
    <p:sldId id="288" r:id="rId24"/>
    <p:sldId id="276" r:id="rId25"/>
    <p:sldId id="278" r:id="rId26"/>
    <p:sldId id="279" r:id="rId27"/>
    <p:sldId id="280" r:id="rId28"/>
    <p:sldId id="282" r:id="rId29"/>
    <p:sldId id="283" r:id="rId30"/>
    <p:sldId id="284" r:id="rId31"/>
    <p:sldId id="285" r:id="rId32"/>
    <p:sldId id="289" r:id="rId33"/>
    <p:sldId id="290" r:id="rId34"/>
    <p:sldId id="291" r:id="rId35"/>
    <p:sldId id="292" r:id="rId36"/>
    <p:sldId id="293" r:id="rId37"/>
    <p:sldId id="28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rednji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rednji stil 2 - Isticanj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15" autoAdjust="0"/>
    <p:restoredTop sz="94660"/>
  </p:normalViewPr>
  <p:slideViewPr>
    <p:cSldViewPr snapToGrid="0">
      <p:cViewPr varScale="1">
        <p:scale>
          <a:sx n="73" d="100"/>
          <a:sy n="73" d="100"/>
        </p:scale>
        <p:origin x="-498" y="-102"/>
      </p:cViewPr>
      <p:guideLst>
        <p:guide orient="horz" pos="2160"/>
        <p:guide pos="3840"/>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42B6F-E533-4CAF-A00A-38CCB89E9C32}" type="datetimeFigureOut">
              <a:rPr lang="hr-HR" smtClean="0"/>
              <a:pPr/>
              <a:t>7.4.2022.</a:t>
            </a:fld>
            <a:endParaRPr lang="hr-HR"/>
          </a:p>
        </p:txBody>
      </p:sp>
      <p:sp>
        <p:nvSpPr>
          <p:cNvPr id="4" name="Rezervirano mjesto slike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9B098-D643-44F3-AC69-7FFF90FC464F}" type="slidenum">
              <a:rPr lang="hr-HR" smtClean="0"/>
              <a:pPr/>
              <a:t>‹#›</a:t>
            </a:fld>
            <a:endParaRPr lang="hr-HR"/>
          </a:p>
        </p:txBody>
      </p:sp>
    </p:spTree>
    <p:extLst>
      <p:ext uri="{BB962C8B-B14F-4D97-AF65-F5344CB8AC3E}">
        <p14:creationId xmlns:p14="http://schemas.microsoft.com/office/powerpoint/2010/main" xmlns="" val="336703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8AA9B098-D643-44F3-AC69-7FFF90FC464F}" type="slidenum">
              <a:rPr lang="hr-HR" smtClean="0"/>
              <a:pPr/>
              <a:t>2</a:t>
            </a:fld>
            <a:endParaRPr lang="hr-HR"/>
          </a:p>
        </p:txBody>
      </p:sp>
    </p:spTree>
    <p:extLst>
      <p:ext uri="{BB962C8B-B14F-4D97-AF65-F5344CB8AC3E}">
        <p14:creationId xmlns:p14="http://schemas.microsoft.com/office/powerpoint/2010/main" xmlns="" val="166873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9796027F-7875-4030-9381-8BD8C4F21935}"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4/7/2022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4/7/2022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7" name="Date Placeholder 4"/>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Date Placeholder 4"/>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Date Placeholder 4"/>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4"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Uredite stilove teksta matrice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4"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4/7/2022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4/7/2022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hzhm.hr/source/smjernice/Nacionalne-smjernice-za-rad-izvanbolnicke-i-bolnicke.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2F79CDAE-2838-4F31-A9A6-0ABC6E08CC71}"/>
              </a:ext>
            </a:extLst>
          </p:cNvPr>
          <p:cNvSpPr>
            <a:spLocks noGrp="1"/>
          </p:cNvSpPr>
          <p:nvPr>
            <p:ph type="ctrTitle"/>
          </p:nvPr>
        </p:nvSpPr>
        <p:spPr/>
        <p:txBody>
          <a:bodyPr/>
          <a:lstStyle/>
          <a:p>
            <a:r>
              <a:rPr lang="hr-HR" dirty="0"/>
              <a:t>Palijativna skrb</a:t>
            </a:r>
          </a:p>
        </p:txBody>
      </p:sp>
      <p:sp>
        <p:nvSpPr>
          <p:cNvPr id="3" name="Podnaslov 2">
            <a:extLst>
              <a:ext uri="{FF2B5EF4-FFF2-40B4-BE49-F238E27FC236}">
                <a16:creationId xmlns:a16="http://schemas.microsoft.com/office/drawing/2014/main" xmlns="" id="{9BEE7666-2661-42BD-9E80-379F10E379FF}"/>
              </a:ext>
            </a:extLst>
          </p:cNvPr>
          <p:cNvSpPr>
            <a:spLocks noGrp="1"/>
          </p:cNvSpPr>
          <p:nvPr>
            <p:ph type="subTitle" idx="1"/>
          </p:nvPr>
        </p:nvSpPr>
        <p:spPr/>
        <p:txBody>
          <a:bodyPr/>
          <a:lstStyle/>
          <a:p>
            <a:r>
              <a:rPr lang="hr-HR" dirty="0"/>
              <a:t>ANKICA Mijić </a:t>
            </a:r>
            <a:r>
              <a:rPr lang="hr-HR"/>
              <a:t>MARIĆ </a:t>
            </a:r>
            <a:endParaRPr lang="hr-HR" dirty="0"/>
          </a:p>
        </p:txBody>
      </p:sp>
    </p:spTree>
    <p:extLst>
      <p:ext uri="{BB962C8B-B14F-4D97-AF65-F5344CB8AC3E}">
        <p14:creationId xmlns:p14="http://schemas.microsoft.com/office/powerpoint/2010/main" xmlns="" val="305777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xmlns="" id="{6760E8B9-AF07-46A4-83E3-F93D5B9C4BC4}"/>
              </a:ext>
            </a:extLst>
          </p:cNvPr>
          <p:cNvSpPr>
            <a:spLocks noGrp="1"/>
          </p:cNvSpPr>
          <p:nvPr>
            <p:ph type="title"/>
          </p:nvPr>
        </p:nvSpPr>
        <p:spPr/>
        <p:txBody>
          <a:bodyPr/>
          <a:lstStyle/>
          <a:p>
            <a:pPr algn="ctr"/>
            <a:r>
              <a:rPr lang="hr-HR" sz="3200" dirty="0"/>
              <a:t>    </a:t>
            </a:r>
            <a:r>
              <a:rPr lang="hr-HR" sz="3600" dirty="0">
                <a:latin typeface="Times New Roman" panose="02020603050405020304" pitchFamily="18" charset="0"/>
                <a:cs typeface="Times New Roman" panose="02020603050405020304" pitchFamily="18" charset="0"/>
              </a:rPr>
              <a:t>Smrt sama po sebi nije izraz neuspjeha medicine, ali nehumana smrt dočekana u             patnjama sigurno jest.</a:t>
            </a:r>
          </a:p>
        </p:txBody>
      </p:sp>
      <p:sp>
        <p:nvSpPr>
          <p:cNvPr id="5" name="Rezervirano mjesto teksta 4">
            <a:extLst>
              <a:ext uri="{FF2B5EF4-FFF2-40B4-BE49-F238E27FC236}">
                <a16:creationId xmlns:a16="http://schemas.microsoft.com/office/drawing/2014/main" xmlns="" id="{D09FB877-B319-4FB7-82B4-16651D4200FE}"/>
              </a:ext>
            </a:extLst>
          </p:cNvPr>
          <p:cNvSpPr>
            <a:spLocks noGrp="1"/>
          </p:cNvSpPr>
          <p:nvPr>
            <p:ph type="body" idx="1"/>
          </p:nvPr>
        </p:nvSpPr>
        <p:spPr/>
        <p:txBody>
          <a:bodyPr/>
          <a:lstStyle/>
          <a:p>
            <a:endParaRPr lang="hr-HR"/>
          </a:p>
        </p:txBody>
      </p:sp>
    </p:spTree>
    <p:extLst>
      <p:ext uri="{BB962C8B-B14F-4D97-AF65-F5344CB8AC3E}">
        <p14:creationId xmlns:p14="http://schemas.microsoft.com/office/powerpoint/2010/main" xmlns="" val="149697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04DFB327-8FD7-4ACD-9A85-C0AA84204838}"/>
              </a:ext>
            </a:extLst>
          </p:cNvPr>
          <p:cNvSpPr>
            <a:spLocks noGrp="1"/>
          </p:cNvSpPr>
          <p:nvPr>
            <p:ph type="title"/>
          </p:nvPr>
        </p:nvSpPr>
        <p:spPr/>
        <p:txBody>
          <a:bodyPr/>
          <a:lstStyle/>
          <a:p>
            <a:r>
              <a:rPr lang="hr-HR" sz="3600" dirty="0">
                <a:latin typeface="Times New Roman" panose="02020603050405020304" pitchFamily="18" charset="0"/>
                <a:cs typeface="Times New Roman" panose="02020603050405020304" pitchFamily="18" charset="0"/>
              </a:rPr>
              <a:t>Palijativna skrb</a:t>
            </a:r>
          </a:p>
        </p:txBody>
      </p:sp>
      <p:sp>
        <p:nvSpPr>
          <p:cNvPr id="3" name="Rezervirano mjesto sadržaja 2">
            <a:extLst>
              <a:ext uri="{FF2B5EF4-FFF2-40B4-BE49-F238E27FC236}">
                <a16:creationId xmlns:a16="http://schemas.microsoft.com/office/drawing/2014/main" xmlns="" id="{87A8EC9B-30A4-42A4-ACC6-A8352925AD1B}"/>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Pomoći pacijentu i obitelji da iskustvo umiranja bude što podnošljivije</a:t>
            </a:r>
          </a:p>
          <a:p>
            <a:r>
              <a:rPr lang="hr-HR" sz="2800" dirty="0">
                <a:latin typeface="Times New Roman" panose="02020603050405020304" pitchFamily="18" charset="0"/>
                <a:cs typeface="Times New Roman" panose="02020603050405020304" pitchFamily="18" charset="0"/>
              </a:rPr>
              <a:t> Mali broj bolesnika umre iznenada (&lt;10%)</a:t>
            </a:r>
          </a:p>
          <a:p>
            <a:r>
              <a:rPr lang="hr-HR" sz="2800" dirty="0">
                <a:latin typeface="Times New Roman" panose="02020603050405020304" pitchFamily="18" charset="0"/>
                <a:cs typeface="Times New Roman" panose="02020603050405020304" pitchFamily="18" charset="0"/>
              </a:rPr>
              <a:t>Većina ljudi (&gt;90%) umire nakon dugog razdoblja bolesti</a:t>
            </a:r>
          </a:p>
        </p:txBody>
      </p:sp>
    </p:spTree>
    <p:extLst>
      <p:ext uri="{BB962C8B-B14F-4D97-AF65-F5344CB8AC3E}">
        <p14:creationId xmlns:p14="http://schemas.microsoft.com/office/powerpoint/2010/main" xmlns="" val="2836681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37A85415-5B6C-404D-8FB6-9AA0ADA5C346}"/>
              </a:ext>
            </a:extLst>
          </p:cNvPr>
          <p:cNvSpPr>
            <a:spLocks noGrp="1"/>
          </p:cNvSpPr>
          <p:nvPr>
            <p:ph type="title"/>
          </p:nvPr>
        </p:nvSpPr>
        <p:spPr/>
        <p:txBody>
          <a:bodyPr/>
          <a:lstStyle/>
          <a:p>
            <a:r>
              <a:rPr lang="hr-HR" sz="3600" dirty="0">
                <a:latin typeface="Times New Roman" panose="02020603050405020304" pitchFamily="18" charset="0"/>
                <a:cs typeface="Times New Roman" panose="02020603050405020304" pitchFamily="18" charset="0"/>
              </a:rPr>
              <a:t>Palijativna skrb</a:t>
            </a:r>
          </a:p>
        </p:txBody>
      </p:sp>
      <p:sp>
        <p:nvSpPr>
          <p:cNvPr id="3" name="Rezervirano mjesto sadržaja 2">
            <a:extLst>
              <a:ext uri="{FF2B5EF4-FFF2-40B4-BE49-F238E27FC236}">
                <a16:creationId xmlns:a16="http://schemas.microsoft.com/office/drawing/2014/main" xmlns="" id="{BE201221-B5A1-4A4F-A8B8-3B480BDBBA68}"/>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Palijativna skrb je aktivna totalna skrb o bolesniku čija bolest ne odgovara na kurativno liječenje</a:t>
            </a:r>
          </a:p>
          <a:p>
            <a:r>
              <a:rPr lang="hr-HR" sz="2800" dirty="0">
                <a:latin typeface="Times New Roman" panose="02020603050405020304" pitchFamily="18" charset="0"/>
                <a:cs typeface="Times New Roman" panose="02020603050405020304" pitchFamily="18" charset="0"/>
              </a:rPr>
              <a:t>Palijativna medicina-razdoblje od dijagnoze neizlječive bolesti do razdoblja žalovanja nakon smrti bolesnika</a:t>
            </a:r>
          </a:p>
          <a:p>
            <a:r>
              <a:rPr lang="hr-HR" sz="2800" dirty="0">
                <a:latin typeface="Times New Roman" panose="02020603050405020304" pitchFamily="18" charset="0"/>
                <a:cs typeface="Times New Roman" panose="02020603050405020304" pitchFamily="18" charset="0"/>
              </a:rPr>
              <a:t>Osnovna</a:t>
            </a:r>
          </a:p>
          <a:p>
            <a:r>
              <a:rPr lang="hr-HR" sz="2800" dirty="0">
                <a:latin typeface="Times New Roman" panose="02020603050405020304" pitchFamily="18" charset="0"/>
                <a:cs typeface="Times New Roman" panose="02020603050405020304" pitchFamily="18" charset="0"/>
              </a:rPr>
              <a:t>Specijalistička</a:t>
            </a:r>
          </a:p>
        </p:txBody>
      </p:sp>
    </p:spTree>
    <p:extLst>
      <p:ext uri="{BB962C8B-B14F-4D97-AF65-F5344CB8AC3E}">
        <p14:creationId xmlns:p14="http://schemas.microsoft.com/office/powerpoint/2010/main" xmlns="" val="1432026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08D0A47-CC1E-4C20-9EA4-3A0ACCA9AAA7}"/>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Palijativna skrb</a:t>
            </a:r>
          </a:p>
        </p:txBody>
      </p:sp>
      <p:pic>
        <p:nvPicPr>
          <p:cNvPr id="4" name="Content Placeholder 3" descr="1649086142750.jpg"/>
          <p:cNvPicPr>
            <a:picLocks noGrp="1" noChangeAspect="1"/>
          </p:cNvPicPr>
          <p:nvPr>
            <p:ph idx="1"/>
          </p:nvPr>
        </p:nvPicPr>
        <p:blipFill>
          <a:blip r:embed="rId2"/>
          <a:stretch>
            <a:fillRect/>
          </a:stretch>
        </p:blipFill>
        <p:spPr>
          <a:xfrm>
            <a:off x="1436914" y="1554480"/>
            <a:ext cx="8987246" cy="4720046"/>
          </a:xfrm>
        </p:spPr>
      </p:pic>
    </p:spTree>
    <p:extLst>
      <p:ext uri="{BB962C8B-B14F-4D97-AF65-F5344CB8AC3E}">
        <p14:creationId xmlns:p14="http://schemas.microsoft.com/office/powerpoint/2010/main" xmlns="" val="502680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6672EB2-BD17-4C9D-93D0-DC677386F256}"/>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Faze koje prolaze umirući</a:t>
            </a:r>
          </a:p>
        </p:txBody>
      </p:sp>
      <p:sp>
        <p:nvSpPr>
          <p:cNvPr id="3" name="Rezervirano mjesto sadržaja 2">
            <a:extLst>
              <a:ext uri="{FF2B5EF4-FFF2-40B4-BE49-F238E27FC236}">
                <a16:creationId xmlns:a16="http://schemas.microsoft.com/office/drawing/2014/main" xmlns="" id="{2E1F3BFF-E74A-47FF-873D-072C0BAAC2F3}"/>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Negiranje</a:t>
            </a:r>
          </a:p>
          <a:p>
            <a:r>
              <a:rPr lang="hr-HR" sz="2800" dirty="0">
                <a:latin typeface="Times New Roman" panose="02020603050405020304" pitchFamily="18" charset="0"/>
                <a:cs typeface="Times New Roman" panose="02020603050405020304" pitchFamily="18" charset="0"/>
              </a:rPr>
              <a:t>Ljutnja</a:t>
            </a:r>
          </a:p>
          <a:p>
            <a:r>
              <a:rPr lang="hr-HR" sz="2800" dirty="0">
                <a:latin typeface="Times New Roman" panose="02020603050405020304" pitchFamily="18" charset="0"/>
                <a:cs typeface="Times New Roman" panose="02020603050405020304" pitchFamily="18" charset="0"/>
              </a:rPr>
              <a:t>Pogodba</a:t>
            </a:r>
          </a:p>
          <a:p>
            <a:r>
              <a:rPr lang="hr-HR" sz="2800" dirty="0">
                <a:latin typeface="Times New Roman" panose="02020603050405020304" pitchFamily="18" charset="0"/>
                <a:cs typeface="Times New Roman" panose="02020603050405020304" pitchFamily="18" charset="0"/>
              </a:rPr>
              <a:t>Depresija </a:t>
            </a:r>
          </a:p>
          <a:p>
            <a:r>
              <a:rPr lang="hr-HR" sz="2800" dirty="0">
                <a:latin typeface="Times New Roman" panose="02020603050405020304" pitchFamily="18" charset="0"/>
                <a:cs typeface="Times New Roman" panose="02020603050405020304" pitchFamily="18" charset="0"/>
              </a:rPr>
              <a:t>Prihvaćanje</a:t>
            </a:r>
          </a:p>
        </p:txBody>
      </p:sp>
    </p:spTree>
    <p:extLst>
      <p:ext uri="{BB962C8B-B14F-4D97-AF65-F5344CB8AC3E}">
        <p14:creationId xmlns:p14="http://schemas.microsoft.com/office/powerpoint/2010/main" xmlns="" val="3555209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63733C46-F8D8-4343-B45E-3CAE7AB4478A}"/>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Palijativna skrb- pitanja bolesnika i obitelji</a:t>
            </a:r>
          </a:p>
        </p:txBody>
      </p:sp>
      <p:sp>
        <p:nvSpPr>
          <p:cNvPr id="3" name="Rezervirano mjesto sadržaja 2">
            <a:extLst>
              <a:ext uri="{FF2B5EF4-FFF2-40B4-BE49-F238E27FC236}">
                <a16:creationId xmlns:a16="http://schemas.microsoft.com/office/drawing/2014/main" xmlns="" id="{3604472E-CD6C-4209-8E1D-F477816FD353}"/>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Što medicina može učiniti?</a:t>
            </a:r>
          </a:p>
          <a:p>
            <a:r>
              <a:rPr lang="hr-HR" sz="2800" dirty="0">
                <a:latin typeface="Times New Roman" panose="02020603050405020304" pitchFamily="18" charset="0"/>
                <a:cs typeface="Times New Roman" panose="02020603050405020304" pitchFamily="18" charset="0"/>
              </a:rPr>
              <a:t>Hoću li patiti?</a:t>
            </a:r>
          </a:p>
          <a:p>
            <a:r>
              <a:rPr lang="hr-HR" sz="2800" dirty="0">
                <a:latin typeface="Times New Roman" panose="02020603050405020304" pitchFamily="18" charset="0"/>
                <a:cs typeface="Times New Roman" panose="02020603050405020304" pitchFamily="18" charset="0"/>
              </a:rPr>
              <a:t>Hoćete li paziti na mene?</a:t>
            </a:r>
          </a:p>
          <a:p>
            <a:r>
              <a:rPr lang="hr-HR" sz="2800" dirty="0">
                <a:latin typeface="Times New Roman" panose="02020603050405020304" pitchFamily="18" charset="0"/>
                <a:cs typeface="Times New Roman" panose="02020603050405020304" pitchFamily="18" charset="0"/>
              </a:rPr>
              <a:t>Koliko dugo ću živjeti?</a:t>
            </a:r>
          </a:p>
          <a:p>
            <a:r>
              <a:rPr lang="hr-HR" sz="2800" dirty="0">
                <a:latin typeface="Times New Roman" panose="02020603050405020304" pitchFamily="18" charset="0"/>
                <a:cs typeface="Times New Roman" panose="02020603050405020304" pitchFamily="18" charset="0"/>
              </a:rPr>
              <a:t>Mogu li dobiti njegu doma?</a:t>
            </a:r>
          </a:p>
          <a:p>
            <a:pPr marL="0" indent="0">
              <a:buNone/>
            </a:pPr>
            <a:r>
              <a:rPr lang="hr-HR" sz="2800" b="1" i="1" dirty="0">
                <a:solidFill>
                  <a:srgbClr val="FFFF00"/>
                </a:solidFill>
                <a:latin typeface="Times New Roman" panose="02020603050405020304" pitchFamily="18" charset="0"/>
                <a:cs typeface="Times New Roman" panose="02020603050405020304" pitchFamily="18" charset="0"/>
              </a:rPr>
              <a:t>Nikada ne lagati pacijentu, a izbjegavati nepromišljenu iskrenost</a:t>
            </a:r>
          </a:p>
          <a:p>
            <a:pPr marL="0" indent="0">
              <a:buNone/>
            </a:pPr>
            <a:endParaRPr lang="hr-HR"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86422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A49173A0-235D-4C86-A556-04DA08F10114}"/>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Palijativna medicina- tri osnovna područja</a:t>
            </a:r>
          </a:p>
        </p:txBody>
      </p:sp>
      <p:sp>
        <p:nvSpPr>
          <p:cNvPr id="3" name="Rezervirano mjesto sadržaja 2">
            <a:extLst>
              <a:ext uri="{FF2B5EF4-FFF2-40B4-BE49-F238E27FC236}">
                <a16:creationId xmlns:a16="http://schemas.microsoft.com/office/drawing/2014/main" xmlns="" id="{26C50410-7DD5-41B1-AC11-6A34BE4D58AC}"/>
              </a:ext>
            </a:extLst>
          </p:cNvPr>
          <p:cNvSpPr>
            <a:spLocks noGrp="1"/>
          </p:cNvSpPr>
          <p:nvPr>
            <p:ph idx="1"/>
          </p:nvPr>
        </p:nvSpPr>
        <p:spPr>
          <a:xfrm>
            <a:off x="1103312" y="1227910"/>
            <a:ext cx="8946541" cy="5020490"/>
          </a:xfrm>
        </p:spPr>
        <p:txBody>
          <a:bodyPr>
            <a:normAutofit/>
          </a:bodyPr>
          <a:lstStyle/>
          <a:p>
            <a:pPr marL="457200" indent="-457200">
              <a:buFont typeface="+mj-lt"/>
              <a:buAutoNum type="arabicPeriod"/>
            </a:pPr>
            <a:r>
              <a:rPr lang="hr-HR" sz="2800" dirty="0">
                <a:latin typeface="Times New Roman" panose="02020603050405020304" pitchFamily="18" charset="0"/>
                <a:cs typeface="Times New Roman" panose="02020603050405020304" pitchFamily="18" charset="0"/>
              </a:rPr>
              <a:t>Liječenje simptoma</a:t>
            </a:r>
          </a:p>
          <a:p>
            <a:pPr marL="457200" indent="-457200">
              <a:buFont typeface="+mj-lt"/>
              <a:buAutoNum type="arabicPeriod"/>
            </a:pPr>
            <a:r>
              <a:rPr lang="hr-HR" sz="2800" dirty="0">
                <a:latin typeface="Times New Roman" panose="02020603050405020304" pitchFamily="18" charset="0"/>
                <a:cs typeface="Times New Roman" panose="02020603050405020304" pitchFamily="18" charset="0"/>
              </a:rPr>
              <a:t>Psihosocijalna podrška bolesniku i </a:t>
            </a:r>
            <a:r>
              <a:rPr lang="hr-HR" sz="2800" dirty="0" smtClean="0">
                <a:latin typeface="Times New Roman" panose="02020603050405020304" pitchFamily="18" charset="0"/>
                <a:cs typeface="Times New Roman" panose="02020603050405020304" pitchFamily="18" charset="0"/>
              </a:rPr>
              <a:t>njegovim njegovateljima</a:t>
            </a:r>
            <a:endParaRPr lang="hr-HR" sz="28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hr-HR" sz="2800" dirty="0" err="1">
                <a:latin typeface="Times New Roman" panose="02020603050405020304" pitchFamily="18" charset="0"/>
                <a:cs typeface="Times New Roman" panose="02020603050405020304" pitchFamily="18" charset="0"/>
              </a:rPr>
              <a:t>Riješavanje</a:t>
            </a:r>
            <a:r>
              <a:rPr lang="hr-HR" sz="2800" dirty="0">
                <a:latin typeface="Times New Roman" panose="02020603050405020304" pitchFamily="18" charset="0"/>
                <a:cs typeface="Times New Roman" panose="02020603050405020304" pitchFamily="18" charset="0"/>
              </a:rPr>
              <a:t> etičkih teškoća vezanih uz kraj života</a:t>
            </a:r>
          </a:p>
        </p:txBody>
      </p:sp>
      <p:pic>
        <p:nvPicPr>
          <p:cNvPr id="4" name="Picture 3" descr="1649185110819.jpg"/>
          <p:cNvPicPr>
            <a:picLocks noChangeAspect="1"/>
          </p:cNvPicPr>
          <p:nvPr/>
        </p:nvPicPr>
        <p:blipFill>
          <a:blip r:embed="rId2"/>
          <a:stretch>
            <a:fillRect/>
          </a:stretch>
        </p:blipFill>
        <p:spPr>
          <a:xfrm>
            <a:off x="966652" y="3422469"/>
            <a:ext cx="10245634" cy="3192478"/>
          </a:xfrm>
          <a:prstGeom prst="rect">
            <a:avLst/>
          </a:prstGeom>
        </p:spPr>
      </p:pic>
    </p:spTree>
    <p:extLst>
      <p:ext uri="{BB962C8B-B14F-4D97-AF65-F5344CB8AC3E}">
        <p14:creationId xmlns:p14="http://schemas.microsoft.com/office/powerpoint/2010/main" xmlns="" val="887565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4CAA48F7-192D-4C77-AFC8-B43F42E8F266}"/>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Liječenje simptoma</a:t>
            </a:r>
          </a:p>
        </p:txBody>
      </p:sp>
      <p:sp>
        <p:nvSpPr>
          <p:cNvPr id="3" name="Rezervirano mjesto sadržaja 2">
            <a:extLst>
              <a:ext uri="{FF2B5EF4-FFF2-40B4-BE49-F238E27FC236}">
                <a16:creationId xmlns:a16="http://schemas.microsoft.com/office/drawing/2014/main" xmlns="" id="{637F6692-8B53-4AAD-B475-CF5F95F726ED}"/>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Liječenje usmjeriti na kvalitetu življenja</a:t>
            </a:r>
          </a:p>
          <a:p>
            <a:r>
              <a:rPr lang="hr-HR" sz="2800" dirty="0">
                <a:latin typeface="Times New Roman" panose="02020603050405020304" pitchFamily="18" charset="0"/>
                <a:cs typeface="Times New Roman" panose="02020603050405020304" pitchFamily="18" charset="0"/>
              </a:rPr>
              <a:t>Po mogućnosti etiološki</a:t>
            </a:r>
          </a:p>
          <a:p>
            <a:r>
              <a:rPr lang="hr-HR" sz="2800" dirty="0">
                <a:latin typeface="Times New Roman" panose="02020603050405020304" pitchFamily="18" charset="0"/>
                <a:cs typeface="Times New Roman" panose="02020603050405020304" pitchFamily="18" charset="0"/>
              </a:rPr>
              <a:t>Isti simptom – niz uzroka i različita reakcija na terapiju</a:t>
            </a:r>
          </a:p>
          <a:p>
            <a:r>
              <a:rPr lang="hr-HR" sz="2800" dirty="0">
                <a:latin typeface="Times New Roman" panose="02020603050405020304" pitchFamily="18" charset="0"/>
                <a:cs typeface="Times New Roman" panose="02020603050405020304" pitchFamily="18" charset="0"/>
              </a:rPr>
              <a:t>Terapiju- nadgledati i uzastopno prosuđivati</a:t>
            </a:r>
          </a:p>
          <a:p>
            <a:endParaRPr lang="hr-H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32662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3735F04-F98A-4DE8-A52D-EE67908ED139}"/>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Najčešći simptomi</a:t>
            </a:r>
          </a:p>
        </p:txBody>
      </p:sp>
      <p:sp>
        <p:nvSpPr>
          <p:cNvPr id="3" name="Rezervirano mjesto sadržaja 2">
            <a:extLst>
              <a:ext uri="{FF2B5EF4-FFF2-40B4-BE49-F238E27FC236}">
                <a16:creationId xmlns:a16="http://schemas.microsoft.com/office/drawing/2014/main" xmlns="" id="{3978FE56-002A-4ADE-8093-483CE0576B11}"/>
              </a:ext>
            </a:extLst>
          </p:cNvPr>
          <p:cNvSpPr>
            <a:spLocks noGrp="1"/>
          </p:cNvSpPr>
          <p:nvPr>
            <p:ph idx="1"/>
          </p:nvPr>
        </p:nvSpPr>
        <p:spPr/>
        <p:txBody>
          <a:bodyPr>
            <a:normAutofit/>
          </a:bodyPr>
          <a:lstStyle/>
          <a:p>
            <a:r>
              <a:rPr lang="hr-HR" sz="2800" dirty="0">
                <a:latin typeface="Times New Roman" panose="02020603050405020304" pitchFamily="18" charset="0"/>
                <a:cs typeface="Times New Roman" panose="02020603050405020304" pitchFamily="18" charset="0"/>
              </a:rPr>
              <a:t>Bol </a:t>
            </a:r>
          </a:p>
          <a:p>
            <a:r>
              <a:rPr lang="hr-HR" sz="2800" dirty="0">
                <a:latin typeface="Times New Roman" panose="02020603050405020304" pitchFamily="18" charset="0"/>
                <a:cs typeface="Times New Roman" panose="02020603050405020304" pitchFamily="18" charset="0"/>
              </a:rPr>
              <a:t>Nemir, osamljenost, dosada, strah</a:t>
            </a:r>
          </a:p>
          <a:p>
            <a:r>
              <a:rPr lang="hr-HR" sz="2800" dirty="0">
                <a:latin typeface="Times New Roman" panose="02020603050405020304" pitchFamily="18" charset="0"/>
                <a:cs typeface="Times New Roman" panose="02020603050405020304" pitchFamily="18" charset="0"/>
              </a:rPr>
              <a:t>Smetnje disanja -</a:t>
            </a:r>
            <a:r>
              <a:rPr lang="hr-HR" sz="2800" dirty="0" err="1">
                <a:latin typeface="Times New Roman" panose="02020603050405020304" pitchFamily="18" charset="0"/>
                <a:cs typeface="Times New Roman" panose="02020603050405020304" pitchFamily="18" charset="0"/>
              </a:rPr>
              <a:t>dispneja</a:t>
            </a:r>
            <a:endParaRPr lang="hr-HR" sz="2800" dirty="0">
              <a:latin typeface="Times New Roman" panose="02020603050405020304" pitchFamily="18" charset="0"/>
              <a:cs typeface="Times New Roman" panose="02020603050405020304" pitchFamily="18" charset="0"/>
            </a:endParaRPr>
          </a:p>
          <a:p>
            <a:r>
              <a:rPr lang="hr-HR" sz="2800" dirty="0">
                <a:latin typeface="Times New Roman" panose="02020603050405020304" pitchFamily="18" charset="0"/>
                <a:cs typeface="Times New Roman" panose="02020603050405020304" pitchFamily="18" charset="0"/>
              </a:rPr>
              <a:t>Probavne tegobe (mučnina, povraćanje, anoreksija, konstipacija)</a:t>
            </a:r>
          </a:p>
          <a:p>
            <a:r>
              <a:rPr lang="hr-HR" sz="2800" dirty="0">
                <a:latin typeface="Times New Roman" panose="02020603050405020304" pitchFamily="18" charset="0"/>
                <a:cs typeface="Times New Roman" panose="02020603050405020304" pitchFamily="18" charset="0"/>
              </a:rPr>
              <a:t>Otežana pokretljivost i s tim povezani simptomi</a:t>
            </a:r>
          </a:p>
        </p:txBody>
      </p:sp>
    </p:spTree>
    <p:extLst>
      <p:ext uri="{BB962C8B-B14F-4D97-AF65-F5344CB8AC3E}">
        <p14:creationId xmlns:p14="http://schemas.microsoft.com/office/powerpoint/2010/main" xmlns="" val="348604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63CD4764-77B0-4FBB-8333-C80C32B32D09}"/>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Liječenje boli - analgetici</a:t>
            </a:r>
          </a:p>
        </p:txBody>
      </p:sp>
      <p:sp>
        <p:nvSpPr>
          <p:cNvPr id="3" name="Rezervirano mjesto sadržaja 2">
            <a:extLst>
              <a:ext uri="{FF2B5EF4-FFF2-40B4-BE49-F238E27FC236}">
                <a16:creationId xmlns:a16="http://schemas.microsoft.com/office/drawing/2014/main" xmlns="" id="{FDB1325E-C1BC-477B-8C1E-1EE87F43FC11}"/>
              </a:ext>
            </a:extLst>
          </p:cNvPr>
          <p:cNvSpPr>
            <a:spLocks noGrp="1"/>
          </p:cNvSpPr>
          <p:nvPr>
            <p:ph idx="1"/>
          </p:nvPr>
        </p:nvSpPr>
        <p:spPr/>
        <p:txBody>
          <a:bodyPr>
            <a:normAutofit/>
          </a:bodyPr>
          <a:lstStyle/>
          <a:p>
            <a:r>
              <a:rPr lang="hr-HR" sz="2800" dirty="0">
                <a:solidFill>
                  <a:srgbClr val="FFFF00"/>
                </a:solidFill>
                <a:latin typeface="Times New Roman" panose="02020603050405020304" pitchFamily="18" charset="0"/>
                <a:cs typeface="Times New Roman" panose="02020603050405020304" pitchFamily="18" charset="0"/>
              </a:rPr>
              <a:t>NEOPIOIDI: </a:t>
            </a:r>
            <a:r>
              <a:rPr lang="hr-HR" sz="2800" dirty="0">
                <a:latin typeface="Times New Roman" panose="02020603050405020304" pitchFamily="18" charset="0"/>
                <a:cs typeface="Times New Roman" panose="02020603050405020304" pitchFamily="18" charset="0"/>
              </a:rPr>
              <a:t>NSAIL, ASK, paracetamol</a:t>
            </a:r>
          </a:p>
          <a:p>
            <a:r>
              <a:rPr lang="hr-HR" sz="2800" dirty="0">
                <a:solidFill>
                  <a:srgbClr val="FFFF00"/>
                </a:solidFill>
                <a:latin typeface="Times New Roman" panose="02020603050405020304" pitchFamily="18" charset="0"/>
                <a:cs typeface="Times New Roman" panose="02020603050405020304" pitchFamily="18" charset="0"/>
              </a:rPr>
              <a:t>OPIOIDI:</a:t>
            </a:r>
          </a:p>
          <a:p>
            <a:pPr marL="0" indent="0">
              <a:buNone/>
            </a:pPr>
            <a:r>
              <a:rPr lang="hr-HR" sz="2800" dirty="0">
                <a:solidFill>
                  <a:srgbClr val="FFFF00"/>
                </a:solidFill>
                <a:latin typeface="Times New Roman" panose="02020603050405020304" pitchFamily="18" charset="0"/>
                <a:cs typeface="Times New Roman" panose="02020603050405020304" pitchFamily="18" charset="0"/>
              </a:rPr>
              <a:t>    </a:t>
            </a:r>
            <a:r>
              <a:rPr lang="hr-HR" sz="2800" i="1" dirty="0">
                <a:latin typeface="Times New Roman" panose="02020603050405020304" pitchFamily="18" charset="0"/>
                <a:cs typeface="Times New Roman" panose="02020603050405020304" pitchFamily="18" charset="0"/>
              </a:rPr>
              <a:t>slabi: </a:t>
            </a:r>
            <a:r>
              <a:rPr lang="hr-HR" sz="2800" dirty="0" err="1">
                <a:latin typeface="Times New Roman" panose="02020603050405020304" pitchFamily="18" charset="0"/>
                <a:cs typeface="Times New Roman" panose="02020603050405020304" pitchFamily="18" charset="0"/>
              </a:rPr>
              <a:t>codein</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tramadol</a:t>
            </a:r>
            <a:r>
              <a:rPr lang="hr-HR" sz="2800" dirty="0">
                <a:latin typeface="Times New Roman" panose="02020603050405020304" pitchFamily="18" charset="0"/>
                <a:cs typeface="Times New Roman" panose="02020603050405020304" pitchFamily="18" charset="0"/>
              </a:rPr>
              <a:t>, fiksna kombinacija </a:t>
            </a:r>
            <a:r>
              <a:rPr lang="hr-HR" sz="2800" dirty="0" err="1">
                <a:latin typeface="Times New Roman" panose="02020603050405020304" pitchFamily="18" charset="0"/>
                <a:cs typeface="Times New Roman" panose="02020603050405020304" pitchFamily="18" charset="0"/>
              </a:rPr>
              <a:t>tramadol</a:t>
            </a:r>
            <a:r>
              <a:rPr lang="hr-HR" sz="2800" dirty="0">
                <a:latin typeface="Times New Roman" panose="02020603050405020304" pitchFamily="18" charset="0"/>
                <a:cs typeface="Times New Roman" panose="02020603050405020304" pitchFamily="18" charset="0"/>
              </a:rPr>
              <a:t>-paracetamol</a:t>
            </a:r>
          </a:p>
          <a:p>
            <a:pPr marL="0" indent="0">
              <a:buNone/>
            </a:pPr>
            <a:r>
              <a:rPr lang="hr-HR" sz="2800" dirty="0">
                <a:solidFill>
                  <a:srgbClr val="FFFF00"/>
                </a:solidFill>
                <a:latin typeface="Times New Roman" panose="02020603050405020304" pitchFamily="18" charset="0"/>
                <a:cs typeface="Times New Roman" panose="02020603050405020304" pitchFamily="18" charset="0"/>
              </a:rPr>
              <a:t>    </a:t>
            </a:r>
            <a:r>
              <a:rPr lang="hr-HR" sz="2800" i="1" dirty="0">
                <a:latin typeface="Times New Roman" panose="02020603050405020304" pitchFamily="18" charset="0"/>
                <a:cs typeface="Times New Roman" panose="02020603050405020304" pitchFamily="18" charset="0"/>
              </a:rPr>
              <a:t>jaki: </a:t>
            </a:r>
            <a:r>
              <a:rPr lang="hr-HR" sz="2800" dirty="0" err="1">
                <a:latin typeface="Times New Roman" panose="02020603050405020304" pitchFamily="18" charset="0"/>
                <a:cs typeface="Times New Roman" panose="02020603050405020304" pitchFamily="18" charset="0"/>
              </a:rPr>
              <a:t>morfin</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Kapanol</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caps</a:t>
            </a:r>
            <a:r>
              <a:rPr lang="hr-HR" sz="2800" dirty="0">
                <a:latin typeface="Times New Roman" panose="02020603050405020304" pitchFamily="18" charset="0"/>
                <a:cs typeface="Times New Roman" panose="02020603050405020304" pitchFamily="18" charset="0"/>
              </a:rPr>
              <a:t> 20 i 50 mg, </a:t>
            </a:r>
            <a:r>
              <a:rPr lang="hr-HR" sz="2800" dirty="0" err="1">
                <a:latin typeface="Times New Roman" panose="02020603050405020304" pitchFamily="18" charset="0"/>
                <a:cs typeface="Times New Roman" panose="02020603050405020304" pitchFamily="18" charset="0"/>
              </a:rPr>
              <a:t>Morphini</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hydrochloridum</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amp</a:t>
            </a:r>
            <a:r>
              <a:rPr lang="hr-HR" sz="2800" dirty="0">
                <a:latin typeface="Times New Roman" panose="02020603050405020304" pitchFamily="18" charset="0"/>
                <a:cs typeface="Times New Roman" panose="02020603050405020304" pitchFamily="18" charset="0"/>
              </a:rPr>
              <a:t> a 4mg i 20mg),</a:t>
            </a:r>
            <a:r>
              <a:rPr lang="hr-HR" sz="2800" dirty="0" err="1">
                <a:latin typeface="Times New Roman" panose="02020603050405020304" pitchFamily="18" charset="0"/>
                <a:cs typeface="Times New Roman" panose="02020603050405020304" pitchFamily="18" charset="0"/>
              </a:rPr>
              <a:t>oksikodon</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transdermalni</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fentanil</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transdermalni</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buprenorfin</a:t>
            </a:r>
            <a:r>
              <a:rPr lang="hr-HR" sz="2800" dirty="0">
                <a:latin typeface="Times New Roman" panose="02020603050405020304" pitchFamily="18" charset="0"/>
                <a:cs typeface="Times New Roman" panose="02020603050405020304" pitchFamily="18" charset="0"/>
              </a:rPr>
              <a:t>, </a:t>
            </a:r>
            <a:endParaRPr lang="hr-HR" sz="28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1321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A4DE481-0339-4315-AF02-689DE3300684}"/>
              </a:ext>
            </a:extLst>
          </p:cNvPr>
          <p:cNvSpPr>
            <a:spLocks noGrp="1"/>
          </p:cNvSpPr>
          <p:nvPr>
            <p:ph type="title"/>
          </p:nvPr>
        </p:nvSpPr>
        <p:spPr/>
        <p:txBody>
          <a:bodyPr/>
          <a:lstStyle/>
          <a:p>
            <a:r>
              <a:rPr lang="hr-HR" sz="3200" dirty="0" err="1">
                <a:latin typeface="Times New Roman" panose="02020603050405020304" pitchFamily="18" charset="0"/>
                <a:cs typeface="Times New Roman" panose="02020603050405020304" pitchFamily="18" charset="0"/>
              </a:rPr>
              <a:t>Koanalgetici</a:t>
            </a:r>
            <a:r>
              <a:rPr lang="hr-HR" sz="3200" dirty="0">
                <a:latin typeface="Times New Roman" panose="02020603050405020304" pitchFamily="18" charset="0"/>
                <a:cs typeface="Times New Roman" panose="02020603050405020304" pitchFamily="18" charset="0"/>
              </a:rPr>
              <a:t> </a:t>
            </a:r>
          </a:p>
        </p:txBody>
      </p:sp>
      <p:sp>
        <p:nvSpPr>
          <p:cNvPr id="3" name="Rezervirano mjesto sadržaja 2">
            <a:extLst>
              <a:ext uri="{FF2B5EF4-FFF2-40B4-BE49-F238E27FC236}">
                <a16:creationId xmlns:a16="http://schemas.microsoft.com/office/drawing/2014/main" xmlns="" id="{4062AAC5-D9FE-490E-90B8-148B61DD53CD}"/>
              </a:ext>
            </a:extLst>
          </p:cNvPr>
          <p:cNvSpPr>
            <a:spLocks noGrp="1"/>
          </p:cNvSpPr>
          <p:nvPr>
            <p:ph idx="1"/>
          </p:nvPr>
        </p:nvSpPr>
        <p:spPr/>
        <p:txBody>
          <a:bodyPr>
            <a:normAutofit/>
          </a:bodyPr>
          <a:lstStyle/>
          <a:p>
            <a:r>
              <a:rPr lang="hr-HR" sz="2800" i="1" dirty="0" err="1">
                <a:latin typeface="Times New Roman" panose="02020603050405020304" pitchFamily="18" charset="0"/>
                <a:cs typeface="Times New Roman" panose="02020603050405020304" pitchFamily="18" charset="0"/>
              </a:rPr>
              <a:t>Antikonvulzivi</a:t>
            </a:r>
            <a:r>
              <a:rPr lang="hr-HR" sz="2800" i="1" dirty="0">
                <a:latin typeface="Times New Roman" panose="02020603050405020304" pitchFamily="18" charset="0"/>
                <a:cs typeface="Times New Roman" panose="02020603050405020304" pitchFamily="18" charset="0"/>
              </a:rPr>
              <a:t> </a:t>
            </a:r>
            <a:r>
              <a:rPr lang="hr-HR" sz="2800" dirty="0">
                <a:latin typeface="Times New Roman" panose="02020603050405020304" pitchFamily="18" charset="0"/>
                <a:cs typeface="Times New Roman" panose="02020603050405020304" pitchFamily="18" charset="0"/>
              </a:rPr>
              <a:t>(</a:t>
            </a:r>
            <a:r>
              <a:rPr lang="hr-HR" sz="2800" dirty="0" err="1">
                <a:latin typeface="Times New Roman" panose="02020603050405020304" pitchFamily="18" charset="0"/>
                <a:cs typeface="Times New Roman" panose="02020603050405020304" pitchFamily="18" charset="0"/>
              </a:rPr>
              <a:t>neuropatska</a:t>
            </a:r>
            <a:r>
              <a:rPr lang="hr-HR" sz="2800" dirty="0">
                <a:latin typeface="Times New Roman" panose="02020603050405020304" pitchFamily="18" charset="0"/>
                <a:cs typeface="Times New Roman" panose="02020603050405020304" pitchFamily="18" charset="0"/>
              </a:rPr>
              <a:t> bol, </a:t>
            </a:r>
            <a:r>
              <a:rPr lang="hr-HR" sz="2800" dirty="0" err="1">
                <a:latin typeface="Times New Roman" panose="02020603050405020304" pitchFamily="18" charset="0"/>
                <a:cs typeface="Times New Roman" panose="02020603050405020304" pitchFamily="18" charset="0"/>
              </a:rPr>
              <a:t>gabapentin</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karbamazepin</a:t>
            </a:r>
            <a:r>
              <a:rPr lang="hr-HR" sz="2800" dirty="0">
                <a:latin typeface="Times New Roman" panose="02020603050405020304" pitchFamily="18" charset="0"/>
                <a:cs typeface="Times New Roman" panose="02020603050405020304" pitchFamily="18" charset="0"/>
              </a:rPr>
              <a:t>)</a:t>
            </a:r>
          </a:p>
          <a:p>
            <a:r>
              <a:rPr lang="hr-HR" sz="2800" i="1" dirty="0" err="1">
                <a:latin typeface="Times New Roman" panose="02020603050405020304" pitchFamily="18" charset="0"/>
                <a:cs typeface="Times New Roman" panose="02020603050405020304" pitchFamily="18" charset="0"/>
              </a:rPr>
              <a:t>kotikosteroidi</a:t>
            </a:r>
            <a:r>
              <a:rPr lang="hr-HR" sz="2800" i="1" dirty="0">
                <a:latin typeface="Times New Roman" panose="02020603050405020304" pitchFamily="18" charset="0"/>
                <a:cs typeface="Times New Roman" panose="02020603050405020304" pitchFamily="18" charset="0"/>
              </a:rPr>
              <a:t> </a:t>
            </a:r>
            <a:r>
              <a:rPr lang="hr-HR" sz="2800" dirty="0">
                <a:latin typeface="Times New Roman" panose="02020603050405020304" pitchFamily="18" charset="0"/>
                <a:cs typeface="Times New Roman" panose="02020603050405020304" pitchFamily="18" charset="0"/>
              </a:rPr>
              <a:t>(bol u kostima, </a:t>
            </a:r>
            <a:r>
              <a:rPr lang="hr-HR" sz="2800" dirty="0" err="1">
                <a:latin typeface="Times New Roman" panose="02020603050405020304" pitchFamily="18" charset="0"/>
                <a:cs typeface="Times New Roman" panose="02020603050405020304" pitchFamily="18" charset="0"/>
              </a:rPr>
              <a:t>neuropatska</a:t>
            </a:r>
            <a:r>
              <a:rPr lang="hr-HR" sz="2800" dirty="0">
                <a:latin typeface="Times New Roman" panose="02020603050405020304" pitchFamily="18" charset="0"/>
                <a:cs typeface="Times New Roman" panose="02020603050405020304" pitchFamily="18" charset="0"/>
              </a:rPr>
              <a:t> i visceralna bol, metastaze u mozgu)</a:t>
            </a:r>
          </a:p>
          <a:p>
            <a:r>
              <a:rPr lang="hr-HR" sz="2800" i="1" dirty="0" err="1">
                <a:latin typeface="Times New Roman" panose="02020603050405020304" pitchFamily="18" charset="0"/>
                <a:cs typeface="Times New Roman" panose="02020603050405020304" pitchFamily="18" charset="0"/>
              </a:rPr>
              <a:t>neuroleptici</a:t>
            </a:r>
            <a:r>
              <a:rPr lang="hr-HR" sz="2800" i="1" dirty="0">
                <a:latin typeface="Times New Roman" panose="02020603050405020304" pitchFamily="18" charset="0"/>
                <a:cs typeface="Times New Roman" panose="02020603050405020304" pitchFamily="18" charset="0"/>
              </a:rPr>
              <a:t> </a:t>
            </a:r>
            <a:r>
              <a:rPr lang="hr-HR" sz="2800" dirty="0">
                <a:latin typeface="Times New Roman" panose="02020603050405020304" pitchFamily="18" charset="0"/>
                <a:cs typeface="Times New Roman" panose="02020603050405020304" pitchFamily="18" charset="0"/>
              </a:rPr>
              <a:t>(</a:t>
            </a:r>
            <a:r>
              <a:rPr lang="hr-HR" sz="2800" dirty="0" err="1">
                <a:latin typeface="Times New Roman" panose="02020603050405020304" pitchFamily="18" charset="0"/>
                <a:cs typeface="Times New Roman" panose="02020603050405020304" pitchFamily="18" charset="0"/>
              </a:rPr>
              <a:t>chlorpromazine</a:t>
            </a:r>
            <a:r>
              <a:rPr lang="hr-HR" sz="2800" dirty="0">
                <a:latin typeface="Times New Roman" panose="02020603050405020304" pitchFamily="18" charset="0"/>
                <a:cs typeface="Times New Roman" panose="02020603050405020304" pitchFamily="18" charset="0"/>
              </a:rPr>
              <a:t> učinkovit kod boli </a:t>
            </a:r>
            <a:r>
              <a:rPr lang="hr-HR" sz="2800" dirty="0" err="1">
                <a:latin typeface="Times New Roman" panose="02020603050405020304" pitchFamily="18" charset="0"/>
                <a:cs typeface="Times New Roman" panose="02020603050405020304" pitchFamily="18" charset="0"/>
              </a:rPr>
              <a:t>usljed</a:t>
            </a:r>
            <a:r>
              <a:rPr lang="hr-HR" sz="2800" dirty="0">
                <a:latin typeface="Times New Roman" panose="02020603050405020304" pitchFamily="18" charset="0"/>
                <a:cs typeface="Times New Roman" panose="02020603050405020304" pitchFamily="18" charset="0"/>
              </a:rPr>
              <a:t> rastezanja jetrene kapsule)</a:t>
            </a:r>
          </a:p>
          <a:p>
            <a:r>
              <a:rPr lang="hr-HR" sz="2800" i="1" dirty="0" err="1">
                <a:latin typeface="Times New Roman" panose="02020603050405020304" pitchFamily="18" charset="0"/>
                <a:cs typeface="Times New Roman" panose="02020603050405020304" pitchFamily="18" charset="0"/>
              </a:rPr>
              <a:t>triciklički</a:t>
            </a:r>
            <a:r>
              <a:rPr lang="hr-HR" sz="2800" i="1" dirty="0">
                <a:latin typeface="Times New Roman" panose="02020603050405020304" pitchFamily="18" charset="0"/>
                <a:cs typeface="Times New Roman" panose="02020603050405020304" pitchFamily="18" charset="0"/>
              </a:rPr>
              <a:t> antidepresivi </a:t>
            </a:r>
            <a:r>
              <a:rPr lang="hr-HR" sz="2800" dirty="0">
                <a:latin typeface="Times New Roman" panose="02020603050405020304" pitchFamily="18" charset="0"/>
                <a:cs typeface="Times New Roman" panose="02020603050405020304" pitchFamily="18" charset="0"/>
              </a:rPr>
              <a:t>(</a:t>
            </a:r>
            <a:r>
              <a:rPr lang="hr-HR" sz="2800" dirty="0" err="1">
                <a:latin typeface="Times New Roman" panose="02020603050405020304" pitchFamily="18" charset="0"/>
                <a:cs typeface="Times New Roman" panose="02020603050405020304" pitchFamily="18" charset="0"/>
              </a:rPr>
              <a:t>amitryptilin</a:t>
            </a:r>
            <a:r>
              <a:rPr lang="hr-HR" sz="2800" dirty="0">
                <a:latin typeface="Times New Roman" panose="02020603050405020304" pitchFamily="18" charset="0"/>
                <a:cs typeface="Times New Roman" panose="02020603050405020304" pitchFamily="18" charset="0"/>
              </a:rPr>
              <a:t>-za </a:t>
            </a:r>
            <a:r>
              <a:rPr lang="hr-HR" sz="2800" dirty="0" err="1">
                <a:latin typeface="Times New Roman" panose="02020603050405020304" pitchFamily="18" charset="0"/>
                <a:cs typeface="Times New Roman" panose="02020603050405020304" pitchFamily="18" charset="0"/>
              </a:rPr>
              <a:t>neuropatsku</a:t>
            </a:r>
            <a:r>
              <a:rPr lang="hr-HR" sz="2800" dirty="0">
                <a:latin typeface="Times New Roman" panose="02020603050405020304" pitchFamily="18" charset="0"/>
                <a:cs typeface="Times New Roman" panose="02020603050405020304" pitchFamily="18" charset="0"/>
              </a:rPr>
              <a:t> bol)</a:t>
            </a:r>
            <a:endParaRPr lang="hr-HR"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00466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AFB0436-915E-4DA7-9163-CD6E213845E0}"/>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Skala za određivanje jačine </a:t>
            </a:r>
            <a:r>
              <a:rPr lang="hr-HR" sz="3200" dirty="0" smtClean="0">
                <a:latin typeface="Times New Roman" panose="02020603050405020304" pitchFamily="18" charset="0"/>
                <a:cs typeface="Times New Roman" panose="02020603050405020304" pitchFamily="18" charset="0"/>
              </a:rPr>
              <a:t>boli</a:t>
            </a:r>
            <a:br>
              <a:rPr lang="hr-HR" sz="3200" dirty="0" smtClean="0">
                <a:latin typeface="Times New Roman" panose="02020603050405020304" pitchFamily="18" charset="0"/>
                <a:cs typeface="Times New Roman" panose="02020603050405020304" pitchFamily="18" charset="0"/>
              </a:rPr>
            </a:br>
            <a:r>
              <a:rPr lang="hr-HR" sz="2800" dirty="0" smtClean="0">
                <a:latin typeface="Times New Roman" panose="02020603050405020304" pitchFamily="18" charset="0"/>
                <a:cs typeface="Times New Roman" panose="02020603050405020304" pitchFamily="18" charset="0"/>
              </a:rPr>
              <a:t>-bol je ono što pacijent kaže da boli-</a:t>
            </a:r>
            <a:endParaRPr lang="hr-HR" sz="3200" dirty="0">
              <a:latin typeface="Times New Roman" panose="02020603050405020304" pitchFamily="18" charset="0"/>
              <a:cs typeface="Times New Roman" panose="02020603050405020304" pitchFamily="18" charset="0"/>
            </a:endParaRPr>
          </a:p>
        </p:txBody>
      </p:sp>
      <p:pic>
        <p:nvPicPr>
          <p:cNvPr id="4" name="Picture 2" descr="Vizualna analogna skala ">
            <a:extLst>
              <a:ext uri="{FF2B5EF4-FFF2-40B4-BE49-F238E27FC236}">
                <a16:creationId xmlns:a16="http://schemas.microsoft.com/office/drawing/2014/main" xmlns="" id="{EDFCD632-D4E0-4A03-974D-88AF0A52B76C}"/>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576513" y="2626519"/>
            <a:ext cx="600075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79139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D1008325-9EE2-4EE0-A1EB-43A02E6E27FF}"/>
              </a:ext>
            </a:extLst>
          </p:cNvPr>
          <p:cNvSpPr>
            <a:spLocks noGrp="1"/>
          </p:cNvSpPr>
          <p:nvPr>
            <p:ph type="title"/>
          </p:nvPr>
        </p:nvSpPr>
        <p:spPr/>
        <p:txBody>
          <a:bodyPr/>
          <a:lstStyle/>
          <a:p>
            <a:r>
              <a:rPr lang="hr-HR" sz="3200" dirty="0">
                <a:latin typeface="Times New Roman" panose="02020603050405020304" pitchFamily="18" charset="0"/>
                <a:cs typeface="Times New Roman" panose="02020603050405020304" pitchFamily="18" charset="0"/>
              </a:rPr>
              <a:t>Analgetska ljestvica</a:t>
            </a:r>
          </a:p>
        </p:txBody>
      </p:sp>
      <p:graphicFrame>
        <p:nvGraphicFramePr>
          <p:cNvPr id="4" name="Rezervirano mjesto sadržaja 3">
            <a:extLst>
              <a:ext uri="{FF2B5EF4-FFF2-40B4-BE49-F238E27FC236}">
                <a16:creationId xmlns:a16="http://schemas.microsoft.com/office/drawing/2014/main" xmlns="" id="{5154C94B-ADDC-453A-A3B0-316F5CFBD899}"/>
              </a:ext>
            </a:extLst>
          </p:cNvPr>
          <p:cNvGraphicFramePr>
            <a:graphicFrameLocks noGrp="1"/>
          </p:cNvGraphicFramePr>
          <p:nvPr>
            <p:ph idx="1"/>
            <p:extLst>
              <p:ext uri="{D42A27DB-BD31-4B8C-83A1-F6EECF244321}">
                <p14:modId xmlns:p14="http://schemas.microsoft.com/office/powerpoint/2010/main" xmlns="" val="2855878510"/>
              </p:ext>
            </p:extLst>
          </p:nvPr>
        </p:nvGraphicFramePr>
        <p:xfrm>
          <a:off x="1103313" y="2052638"/>
          <a:ext cx="8947149" cy="2839720"/>
        </p:xfrm>
        <a:graphic>
          <a:graphicData uri="http://schemas.openxmlformats.org/drawingml/2006/table">
            <a:tbl>
              <a:tblPr firstRow="1" bandRow="1">
                <a:tableStyleId>{073A0DAA-6AF3-43AB-8588-CEC1D06C72B9}</a:tableStyleId>
              </a:tblPr>
              <a:tblGrid>
                <a:gridCol w="2982383">
                  <a:extLst>
                    <a:ext uri="{9D8B030D-6E8A-4147-A177-3AD203B41FA5}">
                      <a16:colId xmlns:a16="http://schemas.microsoft.com/office/drawing/2014/main" xmlns="" val="1853478434"/>
                    </a:ext>
                  </a:extLst>
                </a:gridCol>
                <a:gridCol w="2982383">
                  <a:extLst>
                    <a:ext uri="{9D8B030D-6E8A-4147-A177-3AD203B41FA5}">
                      <a16:colId xmlns:a16="http://schemas.microsoft.com/office/drawing/2014/main" xmlns="" val="1199110746"/>
                    </a:ext>
                  </a:extLst>
                </a:gridCol>
                <a:gridCol w="2982383">
                  <a:extLst>
                    <a:ext uri="{9D8B030D-6E8A-4147-A177-3AD203B41FA5}">
                      <a16:colId xmlns:a16="http://schemas.microsoft.com/office/drawing/2014/main" xmlns="" val="3215561385"/>
                    </a:ext>
                  </a:extLst>
                </a:gridCol>
              </a:tblGrid>
              <a:tr h="370840">
                <a:tc>
                  <a:txBody>
                    <a:bodyPr/>
                    <a:lstStyle/>
                    <a:p>
                      <a:r>
                        <a:rPr lang="hr-HR" dirty="0"/>
                        <a:t>Jačina boli</a:t>
                      </a:r>
                    </a:p>
                  </a:txBody>
                  <a:tcPr/>
                </a:tc>
                <a:tc>
                  <a:txBody>
                    <a:bodyPr/>
                    <a:lstStyle/>
                    <a:p>
                      <a:r>
                        <a:rPr lang="hr-HR" dirty="0">
                          <a:latin typeface="+mj-lt"/>
                          <a:cs typeface="Times New Roman" panose="02020603050405020304" pitchFamily="18" charset="0"/>
                        </a:rPr>
                        <a:t>Analgetska skala</a:t>
                      </a:r>
                    </a:p>
                  </a:txBody>
                  <a:tcPr/>
                </a:tc>
                <a:tc>
                  <a:txBody>
                    <a:bodyPr/>
                    <a:lstStyle/>
                    <a:p>
                      <a:r>
                        <a:rPr lang="hr-HR" dirty="0"/>
                        <a:t>Izbor analgetika</a:t>
                      </a:r>
                    </a:p>
                  </a:txBody>
                  <a:tcPr/>
                </a:tc>
                <a:extLst>
                  <a:ext uri="{0D108BD9-81ED-4DB2-BD59-A6C34878D82A}">
                    <a16:rowId xmlns:a16="http://schemas.microsoft.com/office/drawing/2014/main" xmlns="" val="1328739549"/>
                  </a:ext>
                </a:extLst>
              </a:tr>
              <a:tr h="370840">
                <a:tc>
                  <a:txBody>
                    <a:bodyPr/>
                    <a:lstStyle/>
                    <a:p>
                      <a:r>
                        <a:rPr lang="hr-HR" dirty="0"/>
                        <a:t>1. Blagi bol</a:t>
                      </a:r>
                    </a:p>
                  </a:txBody>
                  <a:tcPr/>
                </a:tc>
                <a:tc>
                  <a:txBody>
                    <a:bodyPr/>
                    <a:lstStyle/>
                    <a:p>
                      <a:pPr algn="ctr"/>
                      <a:r>
                        <a:rPr lang="hr-HR" dirty="0"/>
                        <a:t>&lt;3</a:t>
                      </a:r>
                    </a:p>
                  </a:txBody>
                  <a:tcPr/>
                </a:tc>
                <a:tc>
                  <a:txBody>
                    <a:bodyPr/>
                    <a:lstStyle/>
                    <a:p>
                      <a:r>
                        <a:rPr lang="hr-HR" dirty="0" err="1"/>
                        <a:t>Neopioid</a:t>
                      </a:r>
                      <a:r>
                        <a:rPr lang="hr-HR" dirty="0"/>
                        <a:t> ± </a:t>
                      </a:r>
                      <a:r>
                        <a:rPr lang="hr-HR" dirty="0" err="1"/>
                        <a:t>koanalgetik</a:t>
                      </a:r>
                      <a:r>
                        <a:rPr lang="hr-HR" dirty="0"/>
                        <a:t> </a:t>
                      </a:r>
                    </a:p>
                    <a:p>
                      <a:endParaRPr lang="hr-HR" dirty="0"/>
                    </a:p>
                  </a:txBody>
                  <a:tcPr/>
                </a:tc>
                <a:extLst>
                  <a:ext uri="{0D108BD9-81ED-4DB2-BD59-A6C34878D82A}">
                    <a16:rowId xmlns:a16="http://schemas.microsoft.com/office/drawing/2014/main" xmlns="" val="307499974"/>
                  </a:ext>
                </a:extLst>
              </a:tr>
              <a:tr h="370840">
                <a:tc>
                  <a:txBody>
                    <a:bodyPr/>
                    <a:lstStyle/>
                    <a:p>
                      <a:r>
                        <a:rPr lang="hr-HR" dirty="0"/>
                        <a:t>2. Blagi do srednje jak </a:t>
                      </a:r>
                    </a:p>
                  </a:txBody>
                  <a:tcPr/>
                </a:tc>
                <a:tc>
                  <a:txBody>
                    <a:bodyPr/>
                    <a:lstStyle/>
                    <a:p>
                      <a:pPr algn="ctr"/>
                      <a:r>
                        <a:rPr lang="hr-HR" dirty="0"/>
                        <a:t>3-6</a:t>
                      </a:r>
                    </a:p>
                  </a:txBody>
                  <a:tcPr/>
                </a:tc>
                <a:tc>
                  <a:txBody>
                    <a:bodyPr/>
                    <a:lstStyle/>
                    <a:p>
                      <a:r>
                        <a:rPr lang="hr-HR" dirty="0"/>
                        <a:t>Slabi </a:t>
                      </a:r>
                      <a:r>
                        <a:rPr lang="hr-HR" dirty="0" err="1"/>
                        <a:t>opioid</a:t>
                      </a:r>
                      <a:r>
                        <a:rPr lang="hr-HR" dirty="0"/>
                        <a:t> </a:t>
                      </a:r>
                    </a:p>
                    <a:p>
                      <a:r>
                        <a:rPr lang="hr-HR" dirty="0"/>
                        <a:t>± </a:t>
                      </a:r>
                      <a:r>
                        <a:rPr lang="hr-HR" dirty="0" err="1"/>
                        <a:t>neopioid</a:t>
                      </a:r>
                      <a:endParaRPr lang="hr-HR" dirty="0"/>
                    </a:p>
                    <a:p>
                      <a:r>
                        <a:rPr lang="hr-HR" dirty="0"/>
                        <a:t>± </a:t>
                      </a:r>
                      <a:r>
                        <a:rPr lang="hr-HR" dirty="0" err="1"/>
                        <a:t>koanalgetik</a:t>
                      </a:r>
                      <a:endParaRPr lang="hr-HR" dirty="0"/>
                    </a:p>
                  </a:txBody>
                  <a:tcPr/>
                </a:tc>
                <a:extLst>
                  <a:ext uri="{0D108BD9-81ED-4DB2-BD59-A6C34878D82A}">
                    <a16:rowId xmlns:a16="http://schemas.microsoft.com/office/drawing/2014/main" xmlns="" val="1411257713"/>
                  </a:ext>
                </a:extLst>
              </a:tr>
              <a:tr h="370840">
                <a:tc>
                  <a:txBody>
                    <a:bodyPr/>
                    <a:lstStyle/>
                    <a:p>
                      <a:r>
                        <a:rPr lang="hr-HR" dirty="0"/>
                        <a:t>3. Jaka bol</a:t>
                      </a:r>
                    </a:p>
                  </a:txBody>
                  <a:tcPr/>
                </a:tc>
                <a:tc>
                  <a:txBody>
                    <a:bodyPr/>
                    <a:lstStyle/>
                    <a:p>
                      <a:pPr algn="ctr"/>
                      <a:r>
                        <a:rPr lang="hr-HR" dirty="0"/>
                        <a:t>&gt;6-10</a:t>
                      </a:r>
                    </a:p>
                  </a:txBody>
                  <a:tcPr/>
                </a:tc>
                <a:tc>
                  <a:txBody>
                    <a:bodyPr/>
                    <a:lstStyle/>
                    <a:p>
                      <a:r>
                        <a:rPr lang="hr-HR" dirty="0"/>
                        <a:t>Jaki </a:t>
                      </a:r>
                      <a:r>
                        <a:rPr lang="hr-HR" dirty="0" err="1"/>
                        <a:t>opioid</a:t>
                      </a:r>
                      <a:r>
                        <a:rPr lang="hr-HR" dirty="0"/>
                        <a:t> </a:t>
                      </a:r>
                    </a:p>
                    <a:p>
                      <a:r>
                        <a:rPr lang="hr-HR" dirty="0"/>
                        <a:t>± </a:t>
                      </a:r>
                      <a:r>
                        <a:rPr lang="hr-HR" dirty="0" err="1"/>
                        <a:t>neopioid</a:t>
                      </a:r>
                      <a:endParaRPr lang="hr-HR" dirty="0"/>
                    </a:p>
                    <a:p>
                      <a:r>
                        <a:rPr lang="hr-HR" dirty="0"/>
                        <a:t>± </a:t>
                      </a:r>
                      <a:r>
                        <a:rPr lang="hr-HR" dirty="0" err="1"/>
                        <a:t>koanalgetik</a:t>
                      </a:r>
                      <a:endParaRPr lang="hr-HR" dirty="0"/>
                    </a:p>
                  </a:txBody>
                  <a:tcPr/>
                </a:tc>
                <a:extLst>
                  <a:ext uri="{0D108BD9-81ED-4DB2-BD59-A6C34878D82A}">
                    <a16:rowId xmlns:a16="http://schemas.microsoft.com/office/drawing/2014/main" xmlns="" val="2244872148"/>
                  </a:ext>
                </a:extLst>
              </a:tr>
            </a:tbl>
          </a:graphicData>
        </a:graphic>
      </p:graphicFrame>
    </p:spTree>
    <p:extLst>
      <p:ext uri="{BB962C8B-B14F-4D97-AF65-F5344CB8AC3E}">
        <p14:creationId xmlns:p14="http://schemas.microsoft.com/office/powerpoint/2010/main" xmlns="" val="1322711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BB16DCB7-CB16-4BD6-A4D2-E04C989B4F2A}"/>
              </a:ext>
            </a:extLst>
          </p:cNvPr>
          <p:cNvSpPr>
            <a:spLocks noGrp="1"/>
          </p:cNvSpPr>
          <p:nvPr>
            <p:ph type="title"/>
          </p:nvPr>
        </p:nvSpPr>
        <p:spPr/>
        <p:txBody>
          <a:bodyPr/>
          <a:lstStyle/>
          <a:p>
            <a:r>
              <a:rPr lang="hr-HR" altLang="sr-Latn-RS" sz="3600" dirty="0">
                <a:latin typeface="Times New Roman" panose="02020603050405020304" pitchFamily="18" charset="0"/>
                <a:cs typeface="Times New Roman" panose="02020603050405020304" pitchFamily="18" charset="0"/>
              </a:rPr>
              <a:t>Paracetamol i </a:t>
            </a:r>
            <a:r>
              <a:rPr lang="hr-HR" altLang="sr-Latn-RS" sz="3600" dirty="0" err="1">
                <a:latin typeface="Times New Roman" panose="02020603050405020304" pitchFamily="18" charset="0"/>
                <a:cs typeface="Times New Roman" panose="02020603050405020304" pitchFamily="18" charset="0"/>
              </a:rPr>
              <a:t>nesteroidni</a:t>
            </a:r>
            <a:r>
              <a:rPr lang="hr-HR" altLang="sr-Latn-RS" sz="3600" dirty="0">
                <a:latin typeface="Times New Roman" panose="02020603050405020304" pitchFamily="18" charset="0"/>
                <a:cs typeface="Times New Roman" panose="02020603050405020304" pitchFamily="18" charset="0"/>
              </a:rPr>
              <a:t> protuupalni lijekovi (NSAIL) </a:t>
            </a:r>
            <a:endParaRPr lang="hr-HR" sz="36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574B80B8-2A33-4430-8EEB-6B260A22CA1F}"/>
              </a:ext>
            </a:extLst>
          </p:cNvPr>
          <p:cNvSpPr>
            <a:spLocks noGrp="1"/>
          </p:cNvSpPr>
          <p:nvPr>
            <p:ph idx="1"/>
          </p:nvPr>
        </p:nvSpPr>
        <p:spPr/>
        <p:txBody>
          <a:bodyPr>
            <a:normAutofit fontScale="70000" lnSpcReduction="20000"/>
          </a:bodyPr>
          <a:lstStyle/>
          <a:p>
            <a:pPr algn="just"/>
            <a:r>
              <a:rPr lang="hr-HR" altLang="sr-Latn-RS" sz="3400" dirty="0">
                <a:latin typeface="Times New Roman" panose="02020603050405020304" pitchFamily="18" charset="0"/>
                <a:cs typeface="Times New Roman" panose="02020603050405020304" pitchFamily="18" charset="0"/>
              </a:rPr>
              <a:t>Koriste se na svim stepenicama (ako nisu kontraindicirani)</a:t>
            </a:r>
          </a:p>
          <a:p>
            <a:pPr algn="just"/>
            <a:r>
              <a:rPr lang="hr-HR" altLang="sr-Latn-RS" sz="3400" dirty="0">
                <a:latin typeface="Times New Roman" panose="02020603050405020304" pitchFamily="18" charset="0"/>
                <a:cs typeface="Times New Roman" panose="02020603050405020304" pitchFamily="18" charset="0"/>
              </a:rPr>
              <a:t>NSAIL i COX – 2 </a:t>
            </a:r>
            <a:r>
              <a:rPr lang="hr-HR" altLang="sr-Latn-RS" sz="3400" dirty="0" err="1">
                <a:latin typeface="Times New Roman" panose="02020603050405020304" pitchFamily="18" charset="0"/>
                <a:cs typeface="Times New Roman" panose="02020603050405020304" pitchFamily="18" charset="0"/>
              </a:rPr>
              <a:t>inhibitori</a:t>
            </a:r>
            <a:r>
              <a:rPr lang="hr-HR" altLang="sr-Latn-RS" sz="3400" dirty="0">
                <a:latin typeface="Times New Roman" panose="02020603050405020304" pitchFamily="18" charset="0"/>
                <a:cs typeface="Times New Roman" panose="02020603050405020304" pitchFamily="18" charset="0"/>
              </a:rPr>
              <a:t>: propisati najmanju djelotvornu dozu  što kraće vrijeme, ako ima potrebu za dužim uzimanjem dozu povremeno revidirati</a:t>
            </a:r>
          </a:p>
          <a:p>
            <a:pPr algn="just"/>
            <a:r>
              <a:rPr lang="hr-HR" altLang="sr-Latn-RS" sz="3400" dirty="0">
                <a:latin typeface="Times New Roman" panose="02020603050405020304" pitchFamily="18" charset="0"/>
                <a:cs typeface="Times New Roman" panose="02020603050405020304" pitchFamily="18" charset="0"/>
              </a:rPr>
              <a:t>Biti </a:t>
            </a:r>
            <a:r>
              <a:rPr lang="hr-HR" altLang="sr-Latn-RS" sz="3400" dirty="0" smtClean="0">
                <a:latin typeface="Times New Roman" panose="02020603050405020304" pitchFamily="18" charset="0"/>
                <a:cs typeface="Times New Roman" panose="02020603050405020304" pitchFamily="18" charset="0"/>
              </a:rPr>
              <a:t>oprezan </a:t>
            </a:r>
            <a:r>
              <a:rPr lang="hr-HR" altLang="sr-Latn-RS" sz="3400" dirty="0">
                <a:latin typeface="Times New Roman" panose="02020603050405020304" pitchFamily="18" charset="0"/>
                <a:cs typeface="Times New Roman" panose="02020603050405020304" pitchFamily="18" charset="0"/>
              </a:rPr>
              <a:t>u bolesnika sa rizikom za razvoj renalne, gastrointestinalne (GI) i kardiotoksičnosti, nastanak trombocitopenije ili poremećaja zgrušavanja</a:t>
            </a:r>
          </a:p>
          <a:p>
            <a:pPr algn="just"/>
            <a:r>
              <a:rPr lang="hr-HR" altLang="sr-Latn-RS" sz="3400" dirty="0">
                <a:latin typeface="Times New Roman" panose="02020603050405020304" pitchFamily="18" charset="0"/>
                <a:cs typeface="Times New Roman" panose="02020603050405020304" pitchFamily="18" charset="0"/>
              </a:rPr>
              <a:t>Bolesnici u riziku za GI komplikacije trebaju primati standardne doze IPP ili dvostruku dozu H2 blokatora kao farmakološku profilaksu. </a:t>
            </a:r>
            <a:r>
              <a:rPr lang="hr-HR" altLang="sr-Latn-RS" sz="3400" dirty="0" err="1">
                <a:latin typeface="Times New Roman" panose="02020603050405020304" pitchFamily="18" charset="0"/>
                <a:cs typeface="Times New Roman" panose="02020603050405020304" pitchFamily="18" charset="0"/>
              </a:rPr>
              <a:t>Ibuprofen</a:t>
            </a:r>
            <a:r>
              <a:rPr lang="hr-HR" altLang="sr-Latn-RS" sz="3400" dirty="0">
                <a:latin typeface="Times New Roman" panose="02020603050405020304" pitchFamily="18" charset="0"/>
                <a:cs typeface="Times New Roman" panose="02020603050405020304" pitchFamily="18" charset="0"/>
              </a:rPr>
              <a:t> - najniži rizik za  GI krvarenja </a:t>
            </a:r>
          </a:p>
          <a:p>
            <a:pPr algn="just"/>
            <a:r>
              <a:rPr lang="hr-HR" altLang="sr-Latn-RS" sz="3400" dirty="0">
                <a:latin typeface="Times New Roman" panose="02020603050405020304" pitchFamily="18" charset="0"/>
                <a:cs typeface="Times New Roman" panose="02020603050405020304" pitchFamily="18" charset="0"/>
              </a:rPr>
              <a:t>COX – 2 </a:t>
            </a:r>
            <a:r>
              <a:rPr lang="hr-HR" altLang="sr-Latn-RS" sz="3400" dirty="0" err="1">
                <a:latin typeface="Times New Roman" panose="02020603050405020304" pitchFamily="18" charset="0"/>
                <a:cs typeface="Times New Roman" panose="02020603050405020304" pitchFamily="18" charset="0"/>
              </a:rPr>
              <a:t>inhibitori</a:t>
            </a:r>
            <a:r>
              <a:rPr lang="hr-HR" altLang="sr-Latn-RS" sz="3400" dirty="0">
                <a:latin typeface="Times New Roman" panose="02020603050405020304" pitchFamily="18" charset="0"/>
                <a:cs typeface="Times New Roman" panose="02020603050405020304" pitchFamily="18" charset="0"/>
              </a:rPr>
              <a:t> imaju značajno niži rizik za GI komplikacije</a:t>
            </a:r>
          </a:p>
          <a:p>
            <a:pPr algn="just">
              <a:buFont typeface="Georgia" panose="02040502050405020303" pitchFamily="18" charset="0"/>
              <a:buNone/>
            </a:pPr>
            <a:r>
              <a:rPr lang="hr-HR" altLang="sr-Latn-RS" sz="2800" b="1" dirty="0"/>
              <a:t> </a:t>
            </a:r>
          </a:p>
          <a:p>
            <a:endParaRPr lang="hr-H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4980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0D8E9822-0E19-4C60-9CDB-BEDB2AEFFB5A}"/>
              </a:ext>
            </a:extLst>
          </p:cNvPr>
          <p:cNvSpPr>
            <a:spLocks noGrp="1"/>
          </p:cNvSpPr>
          <p:nvPr>
            <p:ph type="title"/>
          </p:nvPr>
        </p:nvSpPr>
        <p:spPr/>
        <p:txBody>
          <a:bodyPr/>
          <a:lstStyle/>
          <a:p>
            <a:r>
              <a:rPr lang="hr-HR" dirty="0" err="1"/>
              <a:t>Neopioidni</a:t>
            </a:r>
            <a:r>
              <a:rPr lang="hr-HR" dirty="0"/>
              <a:t> analgetici</a:t>
            </a:r>
          </a:p>
        </p:txBody>
      </p:sp>
      <p:pic>
        <p:nvPicPr>
          <p:cNvPr id="4" name="Rezervirano mjesto sadržaja 3">
            <a:extLst>
              <a:ext uri="{FF2B5EF4-FFF2-40B4-BE49-F238E27FC236}">
                <a16:creationId xmlns:a16="http://schemas.microsoft.com/office/drawing/2014/main" xmlns="" id="{CA705BA2-D8F6-4819-81E1-28FEF6380FA5}"/>
              </a:ext>
            </a:extLst>
          </p:cNvPr>
          <p:cNvPicPr>
            <a:picLocks noGrp="1" noChangeAspect="1"/>
          </p:cNvPicPr>
          <p:nvPr>
            <p:ph idx="1"/>
          </p:nvPr>
        </p:nvPicPr>
        <p:blipFill>
          <a:blip r:embed="rId2"/>
          <a:stretch>
            <a:fillRect/>
          </a:stretch>
        </p:blipFill>
        <p:spPr>
          <a:xfrm>
            <a:off x="1745361" y="2052638"/>
            <a:ext cx="7663053" cy="4195762"/>
          </a:xfrm>
          <a:prstGeom prst="rect">
            <a:avLst/>
          </a:prstGeom>
        </p:spPr>
      </p:pic>
    </p:spTree>
    <p:extLst>
      <p:ext uri="{BB962C8B-B14F-4D97-AF65-F5344CB8AC3E}">
        <p14:creationId xmlns:p14="http://schemas.microsoft.com/office/powerpoint/2010/main" xmlns="" val="2409123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20D467B4-DA49-45C0-9CD6-7CFD98D3A99B}"/>
              </a:ext>
            </a:extLst>
          </p:cNvPr>
          <p:cNvSpPr>
            <a:spLocks noGrp="1"/>
          </p:cNvSpPr>
          <p:nvPr>
            <p:ph type="title"/>
          </p:nvPr>
        </p:nvSpPr>
        <p:spPr/>
        <p:txBody>
          <a:bodyPr/>
          <a:lstStyle/>
          <a:p>
            <a:r>
              <a:rPr lang="hr-HR" sz="3200" dirty="0" err="1">
                <a:latin typeface="Times New Roman" panose="02020603050405020304" pitchFamily="18" charset="0"/>
                <a:cs typeface="Times New Roman" panose="02020603050405020304" pitchFamily="18" charset="0"/>
              </a:rPr>
              <a:t>Opioidni</a:t>
            </a:r>
            <a:r>
              <a:rPr lang="hr-HR" sz="3200" dirty="0">
                <a:latin typeface="Times New Roman" panose="02020603050405020304" pitchFamily="18" charset="0"/>
                <a:cs typeface="Times New Roman" panose="02020603050405020304" pitchFamily="18" charset="0"/>
              </a:rPr>
              <a:t> analgetici – putovi unosa</a:t>
            </a:r>
          </a:p>
        </p:txBody>
      </p:sp>
      <p:sp>
        <p:nvSpPr>
          <p:cNvPr id="3" name="Rezervirano mjesto sadržaja 2">
            <a:extLst>
              <a:ext uri="{FF2B5EF4-FFF2-40B4-BE49-F238E27FC236}">
                <a16:creationId xmlns:a16="http://schemas.microsoft.com/office/drawing/2014/main" xmlns="" id="{635AAF49-1408-4B1B-8976-3F2773FF523A}"/>
              </a:ext>
            </a:extLst>
          </p:cNvPr>
          <p:cNvSpPr>
            <a:spLocks noGrp="1"/>
          </p:cNvSpPr>
          <p:nvPr>
            <p:ph idx="1"/>
          </p:nvPr>
        </p:nvSpPr>
        <p:spPr/>
        <p:txBody>
          <a:bodyPr>
            <a:normAutofit fontScale="85000" lnSpcReduction="10000"/>
          </a:bodyPr>
          <a:lstStyle/>
          <a:p>
            <a:r>
              <a:rPr lang="hr-BA" altLang="sr-Latn-RS" sz="2800" dirty="0">
                <a:latin typeface="Times New Roman" panose="02020603050405020304" pitchFamily="18" charset="0"/>
                <a:cs typeface="Times New Roman" panose="02020603050405020304" pitchFamily="18" charset="0"/>
              </a:rPr>
              <a:t>P</a:t>
            </a:r>
            <a:r>
              <a:rPr lang="en-US" altLang="sr-Latn-RS" sz="2800" dirty="0" err="1">
                <a:latin typeface="Times New Roman" panose="02020603050405020304" pitchFamily="18" charset="0"/>
                <a:cs typeface="Times New Roman" panose="02020603050405020304" pitchFamily="18" charset="0"/>
              </a:rPr>
              <a:t>eroralni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unos</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preferiran</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učinkovit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jednostavan</a:t>
            </a:r>
            <a:r>
              <a:rPr lang="en-US" altLang="sr-Latn-RS" sz="2800" dirty="0">
                <a:latin typeface="Times New Roman" panose="02020603050405020304" pitchFamily="18" charset="0"/>
                <a:cs typeface="Times New Roman" panose="02020603050405020304" pitchFamily="18" charset="0"/>
              </a:rPr>
              <a:t> </a:t>
            </a:r>
          </a:p>
          <a:p>
            <a:r>
              <a:rPr lang="en-US" altLang="sr-Latn-RS" sz="2800" dirty="0" err="1">
                <a:latin typeface="Times New Roman" panose="02020603050405020304" pitchFamily="18" charset="0"/>
                <a:cs typeface="Times New Roman" panose="02020603050405020304" pitchFamily="18" charset="0"/>
              </a:rPr>
              <a:t>Transdermalni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subkutani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intravenski</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kod</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nemogućnosti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peroralnog</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unosa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povraćanje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nemogućnost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gutanja</a:t>
            </a:r>
            <a:r>
              <a:rPr lang="en-US" altLang="sr-Latn-RS" sz="2800" dirty="0">
                <a:latin typeface="Times New Roman" panose="02020603050405020304" pitchFamily="18" charset="0"/>
                <a:cs typeface="Times New Roman" panose="02020603050405020304" pitchFamily="18" charset="0"/>
              </a:rPr>
              <a:t>)</a:t>
            </a:r>
            <a:endParaRPr lang="hr-BA" altLang="sr-Latn-RS" sz="2800" dirty="0">
              <a:latin typeface="Times New Roman" panose="02020603050405020304" pitchFamily="18" charset="0"/>
              <a:cs typeface="Times New Roman" panose="02020603050405020304" pitchFamily="18" charset="0"/>
            </a:endParaRPr>
          </a:p>
          <a:p>
            <a:r>
              <a:rPr lang="hr-BA" altLang="sr-Latn-RS" sz="2800" dirty="0">
                <a:latin typeface="Times New Roman" panose="02020603050405020304" pitchFamily="18" charset="0"/>
                <a:cs typeface="Times New Roman" panose="02020603050405020304" pitchFamily="18" charset="0"/>
              </a:rPr>
              <a:t>T</a:t>
            </a:r>
            <a:r>
              <a:rPr lang="en-US" altLang="sr-Latn-RS" sz="2800" dirty="0" err="1">
                <a:latin typeface="Times New Roman" panose="02020603050405020304" pitchFamily="18" charset="0"/>
                <a:cs typeface="Times New Roman" panose="02020603050405020304" pitchFamily="18" charset="0"/>
              </a:rPr>
              <a:t>ransdermaln</a:t>
            </a:r>
            <a:r>
              <a:rPr lang="hr-BA" altLang="sr-Latn-RS" sz="2800" dirty="0">
                <a:latin typeface="Times New Roman" panose="02020603050405020304" pitchFamily="18" charset="0"/>
                <a:cs typeface="Times New Roman" panose="02020603050405020304" pitchFamily="18" charset="0"/>
              </a:rPr>
              <a:t>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primjen</a:t>
            </a:r>
            <a:r>
              <a:rPr lang="hr-BA" altLang="sr-Latn-RS" sz="2800" dirty="0">
                <a:latin typeface="Times New Roman" panose="02020603050405020304" pitchFamily="18" charset="0"/>
                <a:cs typeface="Times New Roman" panose="02020603050405020304" pitchFamily="18" charset="0"/>
              </a:rPr>
              <a:t>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opioida</a:t>
            </a:r>
            <a:r>
              <a:rPr lang="hr-BA" altLang="sr-Latn-RS" sz="2800" dirty="0">
                <a:latin typeface="Times New Roman" panose="02020603050405020304" pitchFamily="18" charset="0"/>
                <a:cs typeface="Times New Roman" panose="02020603050405020304" pitchFamily="18" charset="0"/>
              </a:rPr>
              <a:t> - 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bolesnika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stabilnom</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boli</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odgovarajuća</a:t>
            </a:r>
          </a:p>
          <a:p>
            <a:r>
              <a:rPr lang="en-US" altLang="sr-Latn-RS" sz="2800" dirty="0" err="1">
                <a:latin typeface="Times New Roman" panose="02020603050405020304" pitchFamily="18" charset="0"/>
                <a:cs typeface="Times New Roman" panose="02020603050405020304" pitchFamily="18" charset="0"/>
              </a:rPr>
              <a:t>Bukalna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sublingvalna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intranazalna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primjena</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kod</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brzodjelujućih</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f</a:t>
            </a:r>
            <a:r>
              <a:rPr lang="en-US" altLang="sr-Latn-RS" sz="2800" dirty="0" err="1">
                <a:latin typeface="Times New Roman" panose="02020603050405020304" pitchFamily="18" charset="0"/>
                <a:cs typeface="Times New Roman" panose="02020603050405020304" pitchFamily="18" charset="0"/>
              </a:rPr>
              <a:t>ormulacija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opioidnih</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analgetika</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za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analgezij</a:t>
            </a:r>
            <a:r>
              <a:rPr lang="hr-BA" altLang="sr-Latn-RS" sz="2800" dirty="0">
                <a:latin typeface="Times New Roman" panose="02020603050405020304" pitchFamily="18" charset="0"/>
                <a:cs typeface="Times New Roman" panose="02020603050405020304" pitchFamily="18" charset="0"/>
              </a:rPr>
              <a:t>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probijajuć</a:t>
            </a:r>
            <a:r>
              <a:rPr lang="hr-BA" altLang="sr-Latn-RS" sz="2800" dirty="0">
                <a:latin typeface="Times New Roman" panose="02020603050405020304" pitchFamily="18" charset="0"/>
                <a:cs typeface="Times New Roman" panose="02020603050405020304" pitchFamily="18" charset="0"/>
              </a:rPr>
              <a:t>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bol</a:t>
            </a:r>
            <a:r>
              <a:rPr lang="hr-BA" altLang="sr-Latn-RS" sz="2800" dirty="0">
                <a:latin typeface="Times New Roman" panose="02020603050405020304" pitchFamily="18" charset="0"/>
                <a:cs typeface="Times New Roman" panose="02020603050405020304" pitchFamily="18" charset="0"/>
              </a:rPr>
              <a:t>i</a:t>
            </a:r>
          </a:p>
          <a:p>
            <a:r>
              <a:rPr lang="en-US" altLang="sr-Latn-RS" sz="2800" dirty="0" err="1">
                <a:latin typeface="Times New Roman" panose="02020603050405020304" pitchFamily="18" charset="0"/>
                <a:cs typeface="Times New Roman" panose="02020603050405020304" pitchFamily="18" charset="0"/>
              </a:rPr>
              <a:t>Epiduralna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intratekalna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primjena</a:t>
            </a:r>
            <a:r>
              <a:rPr lang="hr-BA" altLang="sr-Latn-RS" sz="2800" dirty="0">
                <a:latin typeface="Times New Roman" panose="02020603050405020304" pitchFamily="18" charset="0"/>
                <a:cs typeface="Times New Roman" panose="02020603050405020304" pitchFamily="18" charset="0"/>
              </a:rPr>
              <a:t> po</a:t>
            </a:r>
            <a:r>
              <a:rPr lang="en-US" altLang="sr-Latn-RS" sz="2800" dirty="0" err="1">
                <a:latin typeface="Times New Roman" panose="02020603050405020304" pitchFamily="18" charset="0"/>
                <a:cs typeface="Times New Roman" panose="02020603050405020304" pitchFamily="18" charset="0"/>
              </a:rPr>
              <a:t>većava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učinkovitost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reducira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nuspojave</a:t>
            </a:r>
            <a:endParaRPr lang="hr-BA" altLang="sr-Latn-RS" sz="2800" dirty="0">
              <a:latin typeface="Times New Roman" panose="02020603050405020304" pitchFamily="18" charset="0"/>
              <a:cs typeface="Times New Roman" panose="02020603050405020304" pitchFamily="18" charset="0"/>
            </a:endParaRPr>
          </a:p>
          <a:p>
            <a:r>
              <a:rPr lang="en-US" altLang="sr-Latn-RS" sz="2800" dirty="0" err="1">
                <a:latin typeface="Times New Roman" panose="02020603050405020304" pitchFamily="18" charset="0"/>
                <a:cs typeface="Times New Roman" panose="02020603050405020304" pitchFamily="18" charset="0"/>
              </a:rPr>
              <a:t>Preporuča</a:t>
            </a:r>
            <a:r>
              <a:rPr lang="en-US" altLang="sr-Latn-RS" sz="2800" dirty="0">
                <a:latin typeface="Times New Roman" panose="02020603050405020304" pitchFamily="18" charset="0"/>
                <a:cs typeface="Times New Roman" panose="02020603050405020304" pitchFamily="18" charset="0"/>
              </a:rPr>
              <a:t> se </a:t>
            </a:r>
            <a:r>
              <a:rPr lang="en-US" altLang="sr-Latn-RS" sz="2800" dirty="0" err="1">
                <a:latin typeface="Times New Roman" panose="02020603050405020304" pitchFamily="18" charset="0"/>
                <a:cs typeface="Times New Roman" panose="02020603050405020304" pitchFamily="18" charset="0"/>
              </a:rPr>
              <a:t>kada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jednostavniji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načini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aplikacije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nisu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učinkoviti</a:t>
            </a:r>
            <a:r>
              <a:rPr lang="en-US" altLang="sr-Latn-RS" sz="2800" dirty="0">
                <a:latin typeface="Times New Roman" panose="02020603050405020304" pitchFamily="18" charset="0"/>
                <a:cs typeface="Times New Roman" panose="02020603050405020304" pitchFamily="18" charset="0"/>
              </a:rPr>
              <a:t>. </a:t>
            </a:r>
            <a:endParaRPr lang="hr-BA" altLang="sr-Latn-RS" sz="2800" dirty="0">
              <a:latin typeface="Times New Roman" panose="02020603050405020304" pitchFamily="18" charset="0"/>
              <a:cs typeface="Times New Roman" panose="02020603050405020304" pitchFamily="18" charset="0"/>
            </a:endParaRPr>
          </a:p>
          <a:p>
            <a:endParaRPr lang="en-US" altLang="sr-Latn-RS" dirty="0">
              <a:solidFill>
                <a:srgbClr val="7030A0"/>
              </a:solidFill>
            </a:endParaRPr>
          </a:p>
          <a:p>
            <a:endParaRPr lang="hr-HR" dirty="0"/>
          </a:p>
        </p:txBody>
      </p:sp>
    </p:spTree>
    <p:extLst>
      <p:ext uri="{BB962C8B-B14F-4D97-AF65-F5344CB8AC3E}">
        <p14:creationId xmlns:p14="http://schemas.microsoft.com/office/powerpoint/2010/main" xmlns="" val="3881071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AB6FD330-8763-4AB3-9338-12A0B0EC2FCF}"/>
              </a:ext>
            </a:extLst>
          </p:cNvPr>
          <p:cNvSpPr>
            <a:spLocks noGrp="1"/>
          </p:cNvSpPr>
          <p:nvPr>
            <p:ph type="title"/>
          </p:nvPr>
        </p:nvSpPr>
        <p:spPr/>
        <p:txBody>
          <a:bodyPr/>
          <a:lstStyle/>
          <a:p>
            <a:r>
              <a:rPr lang="en-US" altLang="sr-Latn-RS" sz="3200" dirty="0">
                <a:latin typeface="Times New Roman" panose="02020603050405020304" pitchFamily="18" charset="0"/>
                <a:cs typeface="Times New Roman" panose="02020603050405020304" pitchFamily="18" charset="0"/>
              </a:rPr>
              <a:t>Opći </a:t>
            </a:r>
            <a:r>
              <a:rPr lang="en-US" altLang="sr-Latn-RS" sz="3200" dirty="0" err="1">
                <a:latin typeface="Times New Roman" panose="02020603050405020304" pitchFamily="18" charset="0"/>
                <a:cs typeface="Times New Roman" panose="02020603050405020304" pitchFamily="18" charset="0"/>
              </a:rPr>
              <a:t>principi</a:t>
            </a:r>
            <a:r>
              <a:rPr lang="en-US" altLang="sr-Latn-RS" sz="3200" dirty="0">
                <a:latin typeface="Times New Roman" panose="02020603050405020304" pitchFamily="18" charset="0"/>
                <a:cs typeface="Times New Roman" panose="02020603050405020304" pitchFamily="18" charset="0"/>
              </a:rPr>
              <a:t> </a:t>
            </a:r>
            <a:r>
              <a:rPr lang="en-US" altLang="sr-Latn-RS" sz="3200" dirty="0" err="1">
                <a:latin typeface="Times New Roman" panose="02020603050405020304" pitchFamily="18" charset="0"/>
                <a:cs typeface="Times New Roman" panose="02020603050405020304" pitchFamily="18" charset="0"/>
              </a:rPr>
              <a:t>za</a:t>
            </a:r>
            <a:r>
              <a:rPr lang="en-US" altLang="sr-Latn-RS" sz="3200" dirty="0">
                <a:latin typeface="Times New Roman" panose="02020603050405020304" pitchFamily="18" charset="0"/>
                <a:cs typeface="Times New Roman" panose="02020603050405020304" pitchFamily="18" charset="0"/>
              </a:rPr>
              <a:t> </a:t>
            </a:r>
            <a:r>
              <a:rPr lang="en-US" altLang="sr-Latn-RS" sz="3200" dirty="0" err="1">
                <a:latin typeface="Times New Roman" panose="02020603050405020304" pitchFamily="18" charset="0"/>
                <a:cs typeface="Times New Roman" panose="02020603050405020304" pitchFamily="18" charset="0"/>
              </a:rPr>
              <a:t>održavanje</a:t>
            </a:r>
            <a:r>
              <a:rPr lang="en-US" altLang="sr-Latn-RS" sz="3200" dirty="0">
                <a:latin typeface="Times New Roman" panose="02020603050405020304" pitchFamily="18" charset="0"/>
                <a:cs typeface="Times New Roman" panose="02020603050405020304" pitchFamily="18" charset="0"/>
              </a:rPr>
              <a:t> </a:t>
            </a:r>
            <a:r>
              <a:rPr lang="en-US" altLang="sr-Latn-RS" sz="3200" dirty="0" err="1">
                <a:latin typeface="Times New Roman" panose="02020603050405020304" pitchFamily="18" charset="0"/>
                <a:cs typeface="Times New Roman" panose="02020603050405020304" pitchFamily="18" charset="0"/>
              </a:rPr>
              <a:t>opioidne</a:t>
            </a:r>
            <a:r>
              <a:rPr lang="hr-BA" altLang="sr-Latn-RS" sz="3200" dirty="0">
                <a:latin typeface="Times New Roman" panose="02020603050405020304" pitchFamily="18" charset="0"/>
                <a:cs typeface="Times New Roman" panose="02020603050405020304" pitchFamily="18" charset="0"/>
              </a:rPr>
              <a:t> terapije</a:t>
            </a:r>
            <a:endParaRPr lang="hr-HR" sz="32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8538FB1A-4637-48FF-B61E-DB0955E16B3A}"/>
              </a:ext>
            </a:extLst>
          </p:cNvPr>
          <p:cNvSpPr>
            <a:spLocks noGrp="1"/>
          </p:cNvSpPr>
          <p:nvPr>
            <p:ph idx="1"/>
          </p:nvPr>
        </p:nvSpPr>
        <p:spPr/>
        <p:txBody>
          <a:bodyPr>
            <a:normAutofit/>
          </a:bodyPr>
          <a:lstStyle/>
          <a:p>
            <a:pPr>
              <a:defRPr/>
            </a:pPr>
            <a:r>
              <a:rPr lang="en-US" sz="2400" dirty="0">
                <a:latin typeface="Times New Roman" panose="02020603050405020304" pitchFamily="18" charset="0"/>
                <a:cs typeface="Times New Roman" panose="02020603050405020304" pitchFamily="18" charset="0"/>
              </a:rPr>
              <a:t>Kod </a:t>
            </a:r>
            <a:r>
              <a:rPr lang="en-US" sz="2400" dirty="0" err="1">
                <a:latin typeface="Times New Roman" panose="02020603050405020304" pitchFamily="18" charset="0"/>
                <a:cs typeface="Times New Roman" panose="02020603050405020304" pitchFamily="18" charset="0"/>
              </a:rPr>
              <a:t>kontinuirane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propisanu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medikaciju</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regularnim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intervalima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propisati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analgeziju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probijajuću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a:t>
            </a:r>
            <a:r>
              <a:rPr lang="en-US" sz="2400" dirty="0">
                <a:latin typeface="Times New Roman" panose="02020603050405020304" pitchFamily="18" charset="0"/>
                <a:cs typeface="Times New Roman" panose="02020603050405020304" pitchFamily="18" charset="0"/>
              </a:rPr>
              <a:t> </a:t>
            </a:r>
          </a:p>
          <a:p>
            <a:pPr>
              <a:defRPr/>
            </a:pPr>
            <a:r>
              <a:rPr lang="en-US" sz="2400" dirty="0" err="1">
                <a:latin typeface="Times New Roman" panose="02020603050405020304" pitchFamily="18" charset="0"/>
                <a:cs typeface="Times New Roman" panose="02020603050405020304" pitchFamily="18" charset="0"/>
              </a:rPr>
              <a:t>Kratkodjelujuće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opioidne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anlgetike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konvertirati</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dugodjelujuće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formulacije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a:t>
            </a:r>
            <a:r>
              <a:rPr lang="hr-BA"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nakon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titracije</a:t>
            </a:r>
            <a:r>
              <a:rPr lang="hr-BA"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kontrola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stabilna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kroz</a:t>
            </a:r>
            <a:r>
              <a:rPr lang="en-US" sz="2400" dirty="0">
                <a:latin typeface="Times New Roman" panose="02020603050405020304" pitchFamily="18" charset="0"/>
                <a:cs typeface="Times New Roman" panose="02020603050405020304" pitchFamily="18" charset="0"/>
              </a:rPr>
              <a:t> 24 </a:t>
            </a:r>
            <a:r>
              <a:rPr lang="en-US" sz="2400" dirty="0" err="1">
                <a:latin typeface="Times New Roman" panose="02020603050405020304" pitchFamily="18" charset="0"/>
                <a:cs typeface="Times New Roman" panose="02020603050405020304" pitchFamily="18" charset="0"/>
              </a:rPr>
              <a:t>sata</a:t>
            </a:r>
            <a:r>
              <a:rPr lang="en-US" sz="2400" dirty="0">
                <a:latin typeface="Times New Roman" panose="02020603050405020304" pitchFamily="18" charset="0"/>
                <a:cs typeface="Times New Roman" panose="02020603050405020304" pitchFamily="18" charset="0"/>
              </a:rPr>
              <a:t> </a:t>
            </a:r>
          </a:p>
          <a:p>
            <a:pPr>
              <a:defRPr/>
            </a:pPr>
            <a:r>
              <a:rPr lang="hr-BA" sz="2400" dirty="0">
                <a:latin typeface="Times New Roman" panose="02020603050405020304" pitchFamily="18" charset="0"/>
                <a:cs typeface="Times New Roman" panose="02020603050405020304" pitchFamily="18" charset="0"/>
              </a:rPr>
              <a:t>Misliti 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dodatnu</a:t>
            </a:r>
            <a:r>
              <a:rPr lang="en-US" sz="2400" dirty="0">
                <a:latin typeface="Times New Roman" panose="02020603050405020304" pitchFamily="18" charset="0"/>
                <a:cs typeface="Times New Roman" panose="02020603050405020304" pitchFamily="18" charset="0"/>
              </a:rPr>
              <a:t> – rescue </a:t>
            </a:r>
            <a:r>
              <a:rPr lang="en-US" sz="2400" dirty="0" err="1">
                <a:latin typeface="Times New Roman" panose="02020603050405020304" pitchFamily="18" charset="0"/>
                <a:cs typeface="Times New Roman" panose="02020603050405020304" pitchFamily="18" charset="0"/>
              </a:rPr>
              <a:t>dozu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kratkodjelujućih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opioida</a:t>
            </a:r>
            <a:r>
              <a:rPr lang="en-US" sz="2400" dirty="0">
                <a:latin typeface="Times New Roman" panose="02020603050405020304" pitchFamily="18" charset="0"/>
                <a:cs typeface="Times New Roman" panose="02020603050405020304" pitchFamily="18" charset="0"/>
              </a:rPr>
              <a:t> </a:t>
            </a:r>
            <a:r>
              <a:rPr lang="hr-H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10 – 20 % </a:t>
            </a:r>
            <a:r>
              <a:rPr lang="en-US" sz="2400" dirty="0" err="1">
                <a:latin typeface="Times New Roman" panose="02020603050405020304" pitchFamily="18" charset="0"/>
                <a:cs typeface="Times New Roman" panose="02020603050405020304" pitchFamily="18" charset="0"/>
              </a:rPr>
              <a:t>bazičnog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opioidnog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lijeka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tijekom</a:t>
            </a:r>
            <a:r>
              <a:rPr lang="en-US" sz="2400" dirty="0">
                <a:latin typeface="Times New Roman" panose="02020603050405020304" pitchFamily="18" charset="0"/>
                <a:cs typeface="Times New Roman" panose="02020603050405020304" pitchFamily="18" charset="0"/>
              </a:rPr>
              <a:t> 24 </a:t>
            </a:r>
            <a:r>
              <a:rPr lang="en-US" sz="2400" dirty="0" err="1">
                <a:latin typeface="Times New Roman" panose="02020603050405020304" pitchFamily="18" charset="0"/>
                <a:cs typeface="Times New Roman" panose="02020603050405020304" pitchFamily="18" charset="0"/>
              </a:rPr>
              <a:t>sata</a:t>
            </a:r>
            <a:r>
              <a:rPr lang="hr-HR" sz="2400" dirty="0">
                <a:latin typeface="Times New Roman" panose="02020603050405020304" pitchFamily="18" charset="0"/>
                <a:cs typeface="Times New Roman" panose="02020603050405020304" pitchFamily="18" charset="0"/>
              </a:rPr>
              <a:t>)</a:t>
            </a:r>
            <a:endParaRPr lang="hr-BA" sz="2400" dirty="0">
              <a:latin typeface="Times New Roman" panose="02020603050405020304" pitchFamily="18" charset="0"/>
              <a:cs typeface="Times New Roman" panose="02020603050405020304" pitchFamily="18" charset="0"/>
            </a:endParaRPr>
          </a:p>
          <a:p>
            <a:pPr>
              <a:defRPr/>
            </a:pPr>
            <a:r>
              <a:rPr lang="en-US" sz="2400" dirty="0" err="1">
                <a:latin typeface="Times New Roman" panose="02020603050405020304" pitchFamily="18" charset="0"/>
                <a:cs typeface="Times New Roman" panose="02020603050405020304" pitchFamily="18" charset="0"/>
              </a:rPr>
              <a:t>Povećati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dozu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dugodjelujućeg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opioidnog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lijeka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ukoliko</a:t>
            </a:r>
            <a:r>
              <a:rPr lang="hr-BA" sz="2400" dirty="0">
                <a:latin typeface="Times New Roman" panose="02020603050405020304" pitchFamily="18" charset="0"/>
                <a:cs typeface="Times New Roman" panose="02020603050405020304" pitchFamily="18" charset="0"/>
              </a:rPr>
              <a:t>:</a:t>
            </a:r>
          </a:p>
          <a:p>
            <a:pPr>
              <a:buFont typeface="Georgia" panose="02040502050405020303" pitchFamily="18" charset="0"/>
              <a:buNone/>
              <a:defRPr/>
            </a:pPr>
            <a:r>
              <a:rPr lang="hr-HR"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bolesnik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kontinuirano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treba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dodatnu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dozu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ili</a:t>
            </a:r>
            <a:endParaRPr lang="hr-BA" sz="2400" dirty="0">
              <a:latin typeface="Times New Roman" panose="02020603050405020304" pitchFamily="18" charset="0"/>
              <a:cs typeface="Times New Roman" panose="02020603050405020304" pitchFamily="18" charset="0"/>
            </a:endParaRPr>
          </a:p>
          <a:p>
            <a:pPr marL="566737" indent="-457200">
              <a:buFont typeface="Georgia" panose="02040502050405020303" pitchFamily="18" charset="0"/>
              <a:buNone/>
              <a:defRPr/>
            </a:pPr>
            <a:r>
              <a:rPr lang="hr-HR"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kada</a:t>
            </a:r>
            <a:r>
              <a:rPr lang="en-US" sz="2400" dirty="0">
                <a:latin typeface="Times New Roman" panose="02020603050405020304" pitchFamily="18" charset="0"/>
                <a:cs typeface="Times New Roman" panose="02020603050405020304" pitchFamily="18" charset="0"/>
              </a:rPr>
              <a:t> opioid </a:t>
            </a:r>
            <a:r>
              <a:rPr lang="en-US" sz="2400" dirty="0" err="1">
                <a:latin typeface="Times New Roman" panose="02020603050405020304" pitchFamily="18" charset="0"/>
                <a:cs typeface="Times New Roman" panose="02020603050405020304" pitchFamily="18" charset="0"/>
              </a:rPr>
              <a:t>na</a:t>
            </a:r>
            <a:r>
              <a:rPr lang="en-US" sz="2400" dirty="0">
                <a:latin typeface="Times New Roman" panose="02020603050405020304" pitchFamily="18" charset="0"/>
                <a:cs typeface="Times New Roman" panose="02020603050405020304" pitchFamily="18" charset="0"/>
              </a:rPr>
              <a:t> sat </a:t>
            </a:r>
            <a:r>
              <a:rPr lang="en-US" sz="2400" dirty="0" err="1">
                <a:latin typeface="Times New Roman" panose="02020603050405020304" pitchFamily="18" charset="0"/>
                <a:cs typeface="Times New Roman" panose="02020603050405020304" pitchFamily="18" charset="0"/>
              </a:rPr>
              <a:t>više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učinkovit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kraju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intervala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davanj</a:t>
            </a:r>
            <a:r>
              <a:rPr lang="hr-BA" sz="2400" dirty="0">
                <a:latin typeface="Times New Roman" panose="02020603050405020304" pitchFamily="18" charset="0"/>
                <a:cs typeface="Times New Roman" panose="02020603050405020304" pitchFamily="18" charset="0"/>
              </a:rPr>
              <a:t>a</a:t>
            </a:r>
            <a:endParaRPr lang="en-US" sz="2400" dirty="0">
              <a:latin typeface="Times New Roman" panose="02020603050405020304" pitchFamily="18" charset="0"/>
              <a:cs typeface="Times New Roman" panose="02020603050405020304" pitchFamily="18" charset="0"/>
            </a:endParaRPr>
          </a:p>
          <a:p>
            <a:endParaRPr lang="hr-HR" dirty="0"/>
          </a:p>
        </p:txBody>
      </p:sp>
    </p:spTree>
    <p:extLst>
      <p:ext uri="{BB962C8B-B14F-4D97-AF65-F5344CB8AC3E}">
        <p14:creationId xmlns:p14="http://schemas.microsoft.com/office/powerpoint/2010/main" xmlns="" val="381689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A18C83D8-A593-46C4-BBDF-0F78274C4BB3}"/>
              </a:ext>
            </a:extLst>
          </p:cNvPr>
          <p:cNvSpPr>
            <a:spLocks noGrp="1"/>
          </p:cNvSpPr>
          <p:nvPr>
            <p:ph type="title"/>
          </p:nvPr>
        </p:nvSpPr>
        <p:spPr/>
        <p:txBody>
          <a:bodyPr/>
          <a:lstStyle/>
          <a:p>
            <a:r>
              <a:rPr lang="hr-HR" altLang="sr-Latn-RS" sz="3200" b="1" dirty="0">
                <a:latin typeface="Times New Roman" panose="02020603050405020304" pitchFamily="18" charset="0"/>
                <a:cs typeface="Times New Roman" panose="02020603050405020304" pitchFamily="18" charset="0"/>
              </a:rPr>
              <a:t>DOSTUPNI BLAGI OPIOIDNI ANALGETICI</a:t>
            </a:r>
            <a:endParaRPr lang="hr-HR" sz="3200" dirty="0">
              <a:latin typeface="Times New Roman" panose="02020603050405020304" pitchFamily="18" charset="0"/>
              <a:cs typeface="Times New Roman" panose="02020603050405020304" pitchFamily="18" charset="0"/>
            </a:endParaRPr>
          </a:p>
        </p:txBody>
      </p:sp>
      <p:pic>
        <p:nvPicPr>
          <p:cNvPr id="4" name="Rezervirano mjesto sadržaja 3">
            <a:extLst>
              <a:ext uri="{FF2B5EF4-FFF2-40B4-BE49-F238E27FC236}">
                <a16:creationId xmlns:a16="http://schemas.microsoft.com/office/drawing/2014/main" xmlns="" id="{24C283B8-D059-4FD7-8CE3-E3FF0A7B8659}"/>
              </a:ext>
            </a:extLst>
          </p:cNvPr>
          <p:cNvPicPr>
            <a:picLocks noGrp="1" noChangeAspect="1"/>
          </p:cNvPicPr>
          <p:nvPr>
            <p:ph idx="1"/>
          </p:nvPr>
        </p:nvPicPr>
        <p:blipFill>
          <a:blip r:embed="rId2"/>
          <a:stretch>
            <a:fillRect/>
          </a:stretch>
        </p:blipFill>
        <p:spPr>
          <a:xfrm>
            <a:off x="1840898" y="2052638"/>
            <a:ext cx="7471979" cy="4195762"/>
          </a:xfrm>
          <a:prstGeom prst="rect">
            <a:avLst/>
          </a:prstGeom>
        </p:spPr>
      </p:pic>
    </p:spTree>
    <p:extLst>
      <p:ext uri="{BB962C8B-B14F-4D97-AF65-F5344CB8AC3E}">
        <p14:creationId xmlns:p14="http://schemas.microsoft.com/office/powerpoint/2010/main" xmlns="" val="286289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D69393A-5016-4BDC-BD8D-F93B0B31003B}"/>
              </a:ext>
            </a:extLst>
          </p:cNvPr>
          <p:cNvSpPr>
            <a:spLocks noGrp="1"/>
          </p:cNvSpPr>
          <p:nvPr>
            <p:ph type="title"/>
          </p:nvPr>
        </p:nvSpPr>
        <p:spPr/>
        <p:txBody>
          <a:bodyPr/>
          <a:lstStyle/>
          <a:p>
            <a:r>
              <a:rPr lang="hr-HR" altLang="sr-Latn-RS" sz="3200" b="1" dirty="0">
                <a:latin typeface="Times New Roman" panose="02020603050405020304" pitchFamily="18" charset="0"/>
                <a:cs typeface="Times New Roman" panose="02020603050405020304" pitchFamily="18" charset="0"/>
              </a:rPr>
              <a:t>DOSTUPNI JAKI OPIOIDNI ANALGETICI</a:t>
            </a:r>
            <a:endParaRPr lang="hr-HR" sz="3200" dirty="0">
              <a:latin typeface="Times New Roman" panose="02020603050405020304" pitchFamily="18" charset="0"/>
              <a:cs typeface="Times New Roman" panose="02020603050405020304" pitchFamily="18" charset="0"/>
            </a:endParaRPr>
          </a:p>
        </p:txBody>
      </p:sp>
      <p:pic>
        <p:nvPicPr>
          <p:cNvPr id="5" name="Rezervirano mjesto sadržaja 4">
            <a:extLst>
              <a:ext uri="{FF2B5EF4-FFF2-40B4-BE49-F238E27FC236}">
                <a16:creationId xmlns:a16="http://schemas.microsoft.com/office/drawing/2014/main" xmlns="" id="{FF2DD910-2C53-44FA-9092-1799E921A928}"/>
              </a:ext>
            </a:extLst>
          </p:cNvPr>
          <p:cNvPicPr>
            <a:picLocks noGrp="1" noChangeAspect="1"/>
          </p:cNvPicPr>
          <p:nvPr>
            <p:ph idx="1"/>
          </p:nvPr>
        </p:nvPicPr>
        <p:blipFill>
          <a:blip r:embed="rId2"/>
          <a:stretch>
            <a:fillRect/>
          </a:stretch>
        </p:blipFill>
        <p:spPr>
          <a:xfrm>
            <a:off x="1427141" y="3034311"/>
            <a:ext cx="8272989" cy="2523963"/>
          </a:xfrm>
          <a:prstGeom prst="rect">
            <a:avLst/>
          </a:prstGeom>
        </p:spPr>
      </p:pic>
    </p:spTree>
    <p:extLst>
      <p:ext uri="{BB962C8B-B14F-4D97-AF65-F5344CB8AC3E}">
        <p14:creationId xmlns:p14="http://schemas.microsoft.com/office/powerpoint/2010/main" xmlns="" val="231839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A88DECD-7278-45A1-8B11-752B23598977}"/>
              </a:ext>
            </a:extLst>
          </p:cNvPr>
          <p:cNvSpPr>
            <a:spLocks noGrp="1"/>
          </p:cNvSpPr>
          <p:nvPr>
            <p:ph type="title"/>
          </p:nvPr>
        </p:nvSpPr>
        <p:spPr/>
        <p:txBody>
          <a:bodyPr/>
          <a:lstStyle/>
          <a:p>
            <a:r>
              <a:rPr lang="hr-HR" altLang="sr-Latn-RS" sz="3200" b="1" dirty="0">
                <a:latin typeface="Times New Roman" panose="02020603050405020304" pitchFamily="18" charset="0"/>
                <a:cs typeface="Times New Roman" panose="02020603050405020304" pitchFamily="18" charset="0"/>
              </a:rPr>
              <a:t>DOSTUPNI JAKI OPIOIDNI ANALGETICI</a:t>
            </a:r>
            <a:endParaRPr lang="hr-HR" sz="3200" dirty="0"/>
          </a:p>
        </p:txBody>
      </p:sp>
      <p:pic>
        <p:nvPicPr>
          <p:cNvPr id="4" name="Rezervirano mjesto sadržaja 3">
            <a:extLst>
              <a:ext uri="{FF2B5EF4-FFF2-40B4-BE49-F238E27FC236}">
                <a16:creationId xmlns:a16="http://schemas.microsoft.com/office/drawing/2014/main" xmlns="" id="{29118194-BA06-4E83-B95D-8CC24E6D7A55}"/>
              </a:ext>
            </a:extLst>
          </p:cNvPr>
          <p:cNvPicPr>
            <a:picLocks noGrp="1" noChangeAspect="1"/>
          </p:cNvPicPr>
          <p:nvPr>
            <p:ph idx="1"/>
          </p:nvPr>
        </p:nvPicPr>
        <p:blipFill>
          <a:blip r:embed="rId2"/>
          <a:stretch>
            <a:fillRect/>
          </a:stretch>
        </p:blipFill>
        <p:spPr>
          <a:xfrm>
            <a:off x="1777845" y="2248170"/>
            <a:ext cx="8272989" cy="3036071"/>
          </a:xfrm>
          <a:prstGeom prst="rect">
            <a:avLst/>
          </a:prstGeom>
        </p:spPr>
      </p:pic>
    </p:spTree>
    <p:extLst>
      <p:ext uri="{BB962C8B-B14F-4D97-AF65-F5344CB8AC3E}">
        <p14:creationId xmlns:p14="http://schemas.microsoft.com/office/powerpoint/2010/main" xmlns="" val="57554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9C5DBDEC-7CC8-4CC6-AC02-15BB047B7821}"/>
              </a:ext>
            </a:extLst>
          </p:cNvPr>
          <p:cNvSpPr>
            <a:spLocks noGrp="1"/>
          </p:cNvSpPr>
          <p:nvPr>
            <p:ph type="title"/>
          </p:nvPr>
        </p:nvSpPr>
        <p:spPr/>
        <p:txBody>
          <a:bodyPr/>
          <a:lstStyle/>
          <a:p>
            <a:r>
              <a:rPr lang="hr-HR" altLang="sr-Latn-RS" sz="3600" b="1" dirty="0">
                <a:latin typeface="Times New Roman" panose="02020603050405020304" pitchFamily="18" charset="0"/>
                <a:cs typeface="Times New Roman" panose="02020603050405020304" pitchFamily="18" charset="0"/>
              </a:rPr>
              <a:t>EKVIANALGETSKE DOZE OPIOIDNIH ANALGETIKA</a:t>
            </a:r>
            <a:endParaRPr lang="hr-HR" sz="3600" dirty="0">
              <a:latin typeface="Times New Roman" panose="02020603050405020304" pitchFamily="18" charset="0"/>
              <a:cs typeface="Times New Roman" panose="02020603050405020304" pitchFamily="18" charset="0"/>
            </a:endParaRPr>
          </a:p>
        </p:txBody>
      </p:sp>
      <p:pic>
        <p:nvPicPr>
          <p:cNvPr id="4" name="Rezervirano mjesto sadržaja 3">
            <a:extLst>
              <a:ext uri="{FF2B5EF4-FFF2-40B4-BE49-F238E27FC236}">
                <a16:creationId xmlns:a16="http://schemas.microsoft.com/office/drawing/2014/main" xmlns="" id="{4F8E4CAC-C5E5-463A-BF5C-C9EE94FB4379}"/>
              </a:ext>
            </a:extLst>
          </p:cNvPr>
          <p:cNvPicPr>
            <a:picLocks noGrp="1" noChangeAspect="1"/>
          </p:cNvPicPr>
          <p:nvPr>
            <p:ph idx="1"/>
          </p:nvPr>
        </p:nvPicPr>
        <p:blipFill>
          <a:blip r:embed="rId2"/>
          <a:stretch>
            <a:fillRect/>
          </a:stretch>
        </p:blipFill>
        <p:spPr>
          <a:xfrm>
            <a:off x="1440393" y="2629435"/>
            <a:ext cx="8272989" cy="3042168"/>
          </a:xfrm>
          <a:prstGeom prst="rect">
            <a:avLst/>
          </a:prstGeom>
        </p:spPr>
      </p:pic>
    </p:spTree>
    <p:extLst>
      <p:ext uri="{BB962C8B-B14F-4D97-AF65-F5344CB8AC3E}">
        <p14:creationId xmlns:p14="http://schemas.microsoft.com/office/powerpoint/2010/main" xmlns="" val="505461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6EDAF28-8361-4D55-BEBE-5CB91DEB95E1}"/>
              </a:ext>
            </a:extLst>
          </p:cNvPr>
          <p:cNvSpPr>
            <a:spLocks noGrp="1"/>
          </p:cNvSpPr>
          <p:nvPr>
            <p:ph type="title"/>
          </p:nvPr>
        </p:nvSpPr>
        <p:spPr/>
        <p:txBody>
          <a:bodyPr/>
          <a:lstStyle/>
          <a:p>
            <a:r>
              <a:rPr lang="hr-HR" altLang="sr-Latn-RS" sz="3600" b="1" dirty="0">
                <a:latin typeface="Times New Roman" panose="02020603050405020304" pitchFamily="18" charset="0"/>
                <a:cs typeface="Times New Roman" panose="02020603050405020304" pitchFamily="18" charset="0"/>
              </a:rPr>
              <a:t>EKVIANALGETSKE DOZE OPIOIDNIH ANALGETIKA</a:t>
            </a:r>
            <a:endParaRPr lang="hr-HR" sz="3600" dirty="0">
              <a:latin typeface="Times New Roman" panose="02020603050405020304" pitchFamily="18" charset="0"/>
              <a:cs typeface="Times New Roman" panose="02020603050405020304" pitchFamily="18" charset="0"/>
            </a:endParaRPr>
          </a:p>
        </p:txBody>
      </p:sp>
      <p:pic>
        <p:nvPicPr>
          <p:cNvPr id="4" name="Rezervirano mjesto sadržaja 3">
            <a:extLst>
              <a:ext uri="{FF2B5EF4-FFF2-40B4-BE49-F238E27FC236}">
                <a16:creationId xmlns:a16="http://schemas.microsoft.com/office/drawing/2014/main" xmlns="" id="{DE6DB004-A8AF-4FB0-AC00-FC8DB02AA886}"/>
              </a:ext>
            </a:extLst>
          </p:cNvPr>
          <p:cNvPicPr>
            <a:picLocks noGrp="1" noChangeAspect="1"/>
          </p:cNvPicPr>
          <p:nvPr>
            <p:ph idx="1"/>
          </p:nvPr>
        </p:nvPicPr>
        <p:blipFill>
          <a:blip r:embed="rId2"/>
          <a:stretch>
            <a:fillRect/>
          </a:stretch>
        </p:blipFill>
        <p:spPr>
          <a:xfrm>
            <a:off x="1211977" y="2633724"/>
            <a:ext cx="8272989" cy="1920406"/>
          </a:xfrm>
          <a:prstGeom prst="rect">
            <a:avLst/>
          </a:prstGeom>
        </p:spPr>
      </p:pic>
    </p:spTree>
    <p:extLst>
      <p:ext uri="{BB962C8B-B14F-4D97-AF65-F5344CB8AC3E}">
        <p14:creationId xmlns:p14="http://schemas.microsoft.com/office/powerpoint/2010/main" xmlns="" val="1721302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2F71CB4-50A1-4B32-B320-3188E3A11C7D}"/>
              </a:ext>
            </a:extLst>
          </p:cNvPr>
          <p:cNvSpPr>
            <a:spLocks noGrp="1"/>
          </p:cNvSpPr>
          <p:nvPr>
            <p:ph type="title"/>
          </p:nvPr>
        </p:nvSpPr>
        <p:spPr/>
        <p:txBody>
          <a:bodyPr/>
          <a:lstStyle/>
          <a:p>
            <a:r>
              <a:rPr lang="pl-PL" altLang="sr-Latn-RS" sz="3600" b="1" dirty="0">
                <a:latin typeface="Times New Roman" panose="02020603050405020304" pitchFamily="18" charset="0"/>
                <a:cs typeface="Times New Roman" panose="02020603050405020304" pitchFamily="18" charset="0"/>
              </a:rPr>
              <a:t>Ukidanje terapije jakim opioidom</a:t>
            </a:r>
            <a:endParaRPr lang="hr-HR" sz="36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25D01F26-A3B5-46AE-A55E-8E61B4C1E18C}"/>
              </a:ext>
            </a:extLst>
          </p:cNvPr>
          <p:cNvSpPr>
            <a:spLocks noGrp="1"/>
          </p:cNvSpPr>
          <p:nvPr>
            <p:ph idx="1"/>
          </p:nvPr>
        </p:nvSpPr>
        <p:spPr/>
        <p:txBody>
          <a:bodyPr>
            <a:normAutofit/>
          </a:bodyPr>
          <a:lstStyle/>
          <a:p>
            <a:pPr>
              <a:buFont typeface="Georgia" panose="02040502050405020303" pitchFamily="18" charset="0"/>
              <a:buNone/>
            </a:pPr>
            <a:r>
              <a:rPr lang="hr-HR" altLang="sr-Latn-RS" sz="2400" dirty="0"/>
              <a:t> </a:t>
            </a:r>
            <a:r>
              <a:rPr lang="it-IT" altLang="sr-Latn-RS" sz="2800" dirty="0" err="1">
                <a:latin typeface="Times New Roman" panose="02020603050405020304" pitchFamily="18" charset="0"/>
                <a:cs typeface="Times New Roman" panose="02020603050405020304" pitchFamily="18" charset="0"/>
              </a:rPr>
              <a:t>Opioidni</a:t>
            </a:r>
            <a:r>
              <a:rPr lang="it-IT" altLang="sr-Latn-RS" sz="2800" dirty="0">
                <a:latin typeface="Times New Roman" panose="02020603050405020304" pitchFamily="18" charset="0"/>
                <a:cs typeface="Times New Roman" panose="02020603050405020304" pitchFamily="18" charset="0"/>
              </a:rPr>
              <a:t> </a:t>
            </a:r>
            <a:r>
              <a:rPr lang="it-IT" altLang="sr-Latn-RS" sz="2800" dirty="0" err="1">
                <a:latin typeface="Times New Roman" panose="02020603050405020304" pitchFamily="18" charset="0"/>
                <a:cs typeface="Times New Roman" panose="02020603050405020304" pitchFamily="18" charset="0"/>
              </a:rPr>
              <a:t>lijekovi</a:t>
            </a:r>
            <a:r>
              <a:rPr lang="it-IT" altLang="sr-Latn-RS" sz="2800" dirty="0">
                <a:latin typeface="Times New Roman" panose="02020603050405020304" pitchFamily="18" charset="0"/>
                <a:cs typeface="Times New Roman" panose="02020603050405020304" pitchFamily="18" charset="0"/>
              </a:rPr>
              <a:t> </a:t>
            </a:r>
            <a:r>
              <a:rPr lang="it-IT" altLang="sr-Latn-RS" sz="2800" dirty="0" err="1">
                <a:latin typeface="Times New Roman" panose="02020603050405020304" pitchFamily="18" charset="0"/>
                <a:cs typeface="Times New Roman" panose="02020603050405020304" pitchFamily="18" charset="0"/>
              </a:rPr>
              <a:t>moraju</a:t>
            </a:r>
            <a:r>
              <a:rPr lang="it-IT" altLang="sr-Latn-RS" sz="2800" dirty="0">
                <a:latin typeface="Times New Roman" panose="02020603050405020304" pitchFamily="18" charset="0"/>
                <a:cs typeface="Times New Roman" panose="02020603050405020304" pitchFamily="18" charset="0"/>
              </a:rPr>
              <a:t> se </a:t>
            </a:r>
            <a:r>
              <a:rPr lang="it-IT" altLang="sr-Latn-RS" sz="2800" dirty="0" err="1">
                <a:solidFill>
                  <a:srgbClr val="C00000"/>
                </a:solidFill>
                <a:latin typeface="Times New Roman" panose="02020603050405020304" pitchFamily="18" charset="0"/>
                <a:cs typeface="Times New Roman" panose="02020603050405020304" pitchFamily="18" charset="0"/>
              </a:rPr>
              <a:t>ukidati</a:t>
            </a:r>
            <a:r>
              <a:rPr lang="it-IT" altLang="sr-Latn-RS" sz="2800" dirty="0">
                <a:solidFill>
                  <a:srgbClr val="C00000"/>
                </a:solidFill>
                <a:latin typeface="Times New Roman" panose="02020603050405020304" pitchFamily="18" charset="0"/>
                <a:cs typeface="Times New Roman" panose="02020603050405020304" pitchFamily="18" charset="0"/>
              </a:rPr>
              <a:t> </a:t>
            </a:r>
            <a:r>
              <a:rPr lang="it-IT" altLang="sr-Latn-RS" sz="2800" dirty="0" err="1">
                <a:solidFill>
                  <a:srgbClr val="C00000"/>
                </a:solidFill>
                <a:latin typeface="Times New Roman" panose="02020603050405020304" pitchFamily="18" charset="0"/>
                <a:cs typeface="Times New Roman" panose="02020603050405020304" pitchFamily="18" charset="0"/>
              </a:rPr>
              <a:t>postupno</a:t>
            </a:r>
            <a:r>
              <a:rPr lang="it-IT" altLang="sr-Latn-RS" sz="2800" dirty="0">
                <a:solidFill>
                  <a:srgbClr val="C00000"/>
                </a:solidFill>
                <a:latin typeface="Times New Roman" panose="02020603050405020304" pitchFamily="18" charset="0"/>
                <a:cs typeface="Times New Roman" panose="02020603050405020304" pitchFamily="18" charset="0"/>
              </a:rPr>
              <a:t>:</a:t>
            </a:r>
            <a:endParaRPr lang="hr-HR" altLang="sr-Latn-RS" sz="2800" dirty="0">
              <a:solidFill>
                <a:srgbClr val="C00000"/>
              </a:solidFill>
              <a:latin typeface="Times New Roman" panose="02020603050405020304" pitchFamily="18" charset="0"/>
              <a:cs typeface="Times New Roman" panose="02020603050405020304" pitchFamily="18" charset="0"/>
            </a:endParaRPr>
          </a:p>
          <a:p>
            <a:pPr>
              <a:buFont typeface="Georgia" panose="02040502050405020303" pitchFamily="18" charset="0"/>
              <a:buNone/>
            </a:pPr>
            <a:r>
              <a:rPr lang="it-IT" altLang="sr-Latn-RS" sz="2800" dirty="0">
                <a:solidFill>
                  <a:srgbClr val="C00000"/>
                </a:solidFill>
                <a:latin typeface="Times New Roman" panose="02020603050405020304" pitchFamily="18" charset="0"/>
                <a:cs typeface="Times New Roman" panose="02020603050405020304" pitchFamily="18" charset="0"/>
              </a:rPr>
              <a:t> </a:t>
            </a:r>
          </a:p>
          <a:p>
            <a:r>
              <a:rPr lang="en-US" altLang="sr-Latn-RS" sz="2800" dirty="0">
                <a:latin typeface="Times New Roman" panose="02020603050405020304" pitchFamily="18" charset="0"/>
                <a:cs typeface="Times New Roman" panose="02020603050405020304" pitchFamily="18" charset="0"/>
              </a:rPr>
              <a:t>50 % </a:t>
            </a:r>
            <a:r>
              <a:rPr lang="en-US" altLang="sr-Latn-RS" sz="2800" dirty="0" err="1">
                <a:latin typeface="Times New Roman" panose="02020603050405020304" pitchFamily="18" charset="0"/>
                <a:cs typeface="Times New Roman" panose="02020603050405020304" pitchFamily="18" charset="0"/>
              </a:rPr>
              <a:t>dnevne</a:t>
            </a:r>
            <a:r>
              <a:rPr lang="en-US" altLang="sr-Latn-RS" sz="2800" dirty="0">
                <a:latin typeface="Times New Roman" panose="02020603050405020304" pitchFamily="18" charset="0"/>
                <a:cs typeface="Times New Roman" panose="02020603050405020304" pitchFamily="18" charset="0"/>
              </a:rPr>
              <a:t> doze </a:t>
            </a:r>
            <a:r>
              <a:rPr lang="en-US" altLang="sr-Latn-RS" sz="2800" dirty="0" err="1">
                <a:latin typeface="Times New Roman" panose="02020603050405020304" pitchFamily="18" charset="0"/>
                <a:cs typeface="Times New Roman" panose="02020603050405020304" pitchFamily="18" charset="0"/>
              </a:rPr>
              <a:t>tijekom</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prva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dva</a:t>
            </a:r>
            <a:r>
              <a:rPr lang="en-US" altLang="sr-Latn-RS" sz="2800" dirty="0">
                <a:latin typeface="Times New Roman" panose="02020603050405020304" pitchFamily="18" charset="0"/>
                <a:cs typeface="Times New Roman" panose="02020603050405020304" pitchFamily="18" charset="0"/>
              </a:rPr>
              <a:t> dana </a:t>
            </a:r>
            <a:r>
              <a:rPr lang="en-US" altLang="sr-Latn-RS" sz="2800" dirty="0" err="1">
                <a:latin typeface="Times New Roman" panose="02020603050405020304" pitchFamily="18" charset="0"/>
                <a:cs typeface="Times New Roman" panose="02020603050405020304" pitchFamily="18" charset="0"/>
              </a:rPr>
              <a:t>ukidanja</a:t>
            </a:r>
            <a:r>
              <a:rPr lang="en-US" altLang="sr-Latn-RS" sz="2800" dirty="0">
                <a:latin typeface="Times New Roman" panose="02020603050405020304" pitchFamily="18" charset="0"/>
                <a:cs typeface="Times New Roman" panose="02020603050405020304" pitchFamily="18" charset="0"/>
              </a:rPr>
              <a:t> </a:t>
            </a:r>
          </a:p>
          <a:p>
            <a:r>
              <a:rPr lang="en-US" altLang="sr-Latn-RS" sz="2800" dirty="0">
                <a:latin typeface="Times New Roman" panose="02020603050405020304" pitchFamily="18" charset="0"/>
                <a:cs typeface="Times New Roman" panose="02020603050405020304" pitchFamily="18" charset="0"/>
              </a:rPr>
              <a:t>25 % </a:t>
            </a:r>
            <a:r>
              <a:rPr lang="en-US" altLang="sr-Latn-RS" sz="2800" dirty="0" err="1">
                <a:latin typeface="Times New Roman" panose="02020603050405020304" pitchFamily="18" charset="0"/>
                <a:cs typeface="Times New Roman" panose="02020603050405020304" pitchFamily="18" charset="0"/>
              </a:rPr>
              <a:t>manje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svaka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slijedeća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dva</a:t>
            </a:r>
            <a:r>
              <a:rPr lang="en-US" altLang="sr-Latn-RS" sz="2800" dirty="0">
                <a:latin typeface="Times New Roman" panose="02020603050405020304" pitchFamily="18" charset="0"/>
                <a:cs typeface="Times New Roman" panose="02020603050405020304" pitchFamily="18" charset="0"/>
              </a:rPr>
              <a:t> dana do </a:t>
            </a:r>
            <a:r>
              <a:rPr lang="en-US" altLang="sr-Latn-RS" sz="2800" dirty="0" err="1">
                <a:latin typeface="Times New Roman" panose="02020603050405020304" pitchFamily="18" charset="0"/>
                <a:cs typeface="Times New Roman" panose="02020603050405020304" pitchFamily="18" charset="0"/>
              </a:rPr>
              <a:t>ekvianalgetske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dnevne</a:t>
            </a:r>
            <a:r>
              <a:rPr lang="en-US" altLang="sr-Latn-RS" sz="2800" dirty="0">
                <a:latin typeface="Times New Roman" panose="02020603050405020304" pitchFamily="18" charset="0"/>
                <a:cs typeface="Times New Roman" panose="02020603050405020304" pitchFamily="18" charset="0"/>
              </a:rPr>
              <a:t> doze od 30 mg </a:t>
            </a:r>
            <a:r>
              <a:rPr lang="en-US" altLang="sr-Latn-RS" sz="2800" dirty="0" err="1">
                <a:latin typeface="Times New Roman" panose="02020603050405020304" pitchFamily="18" charset="0"/>
                <a:cs typeface="Times New Roman" panose="02020603050405020304" pitchFamily="18" charset="0"/>
              </a:rPr>
              <a:t>morfija</a:t>
            </a:r>
            <a:r>
              <a:rPr lang="en-US" altLang="sr-Latn-RS" sz="2800" dirty="0">
                <a:latin typeface="Times New Roman" panose="02020603050405020304" pitchFamily="18" charset="0"/>
                <a:cs typeface="Times New Roman" panose="02020603050405020304" pitchFamily="18" charset="0"/>
              </a:rPr>
              <a:t> </a:t>
            </a:r>
          </a:p>
          <a:p>
            <a:r>
              <a:rPr lang="en-US" altLang="sr-Latn-RS" sz="2800" dirty="0" err="1">
                <a:latin typeface="Times New Roman" panose="02020603050405020304" pitchFamily="18" charset="0"/>
                <a:cs typeface="Times New Roman" panose="02020603050405020304" pitchFamily="18" charset="0"/>
              </a:rPr>
              <a:t>ekvaianalgetsk</a:t>
            </a:r>
            <a:r>
              <a:rPr lang="hr-BA" altLang="sr-Latn-RS" sz="2800" dirty="0">
                <a:latin typeface="Times New Roman" panose="02020603050405020304" pitchFamily="18" charset="0"/>
                <a:cs typeface="Times New Roman" panose="02020603050405020304" pitchFamily="18" charset="0"/>
              </a:rPr>
              <a:t>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dnevnu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dozu</a:t>
            </a:r>
            <a:r>
              <a:rPr lang="en-US" altLang="sr-Latn-RS" sz="2800" dirty="0">
                <a:latin typeface="Times New Roman" panose="02020603050405020304" pitchFamily="18" charset="0"/>
                <a:cs typeface="Times New Roman" panose="02020603050405020304" pitchFamily="18" charset="0"/>
              </a:rPr>
              <a:t> od 30 mg </a:t>
            </a:r>
            <a:r>
              <a:rPr lang="en-US" altLang="sr-Latn-RS" sz="2800" dirty="0" err="1">
                <a:latin typeface="Times New Roman" panose="02020603050405020304" pitchFamily="18" charset="0"/>
                <a:cs typeface="Times New Roman" panose="02020603050405020304" pitchFamily="18" charset="0"/>
              </a:rPr>
              <a:t>morfija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primijeniti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kroz</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naredna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dva</a:t>
            </a:r>
            <a:r>
              <a:rPr lang="en-US" altLang="sr-Latn-RS" sz="2800" dirty="0">
                <a:latin typeface="Times New Roman" panose="02020603050405020304" pitchFamily="18" charset="0"/>
                <a:cs typeface="Times New Roman" panose="02020603050405020304" pitchFamily="18" charset="0"/>
              </a:rPr>
              <a:t> dana</a:t>
            </a:r>
          </a:p>
          <a:p>
            <a:r>
              <a:rPr lang="en-US" altLang="sr-Latn-RS" sz="2800" dirty="0" err="1">
                <a:latin typeface="Times New Roman" panose="02020603050405020304" pitchFamily="18" charset="0"/>
                <a:cs typeface="Times New Roman" panose="02020603050405020304" pitchFamily="18" charset="0"/>
              </a:rPr>
              <a:t>ukinuti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jaki</a:t>
            </a:r>
            <a:r>
              <a:rPr lang="en-US" altLang="sr-Latn-RS" sz="2800" dirty="0">
                <a:latin typeface="Times New Roman" panose="02020603050405020304" pitchFamily="18" charset="0"/>
                <a:cs typeface="Times New Roman" panose="02020603050405020304" pitchFamily="18" charset="0"/>
              </a:rPr>
              <a:t> opioid </a:t>
            </a:r>
            <a:endParaRPr lang="hr-H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347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374F6370-1B1D-4BB1-821F-F1768487B738}"/>
              </a:ext>
            </a:extLst>
          </p:cNvPr>
          <p:cNvSpPr>
            <a:spLocks noGrp="1"/>
          </p:cNvSpPr>
          <p:nvPr>
            <p:ph type="title"/>
          </p:nvPr>
        </p:nvSpPr>
        <p:spPr/>
        <p:txBody>
          <a:bodyPr/>
          <a:lstStyle/>
          <a:p>
            <a:r>
              <a:rPr lang="en-US" altLang="sr-Latn-RS" sz="3200" b="1" dirty="0">
                <a:latin typeface="Times New Roman" panose="02020603050405020304" pitchFamily="18" charset="0"/>
                <a:cs typeface="Times New Roman" panose="02020603050405020304" pitchFamily="18" charset="0"/>
              </a:rPr>
              <a:t>Prevencija </a:t>
            </a:r>
            <a:r>
              <a:rPr lang="en-US" altLang="sr-Latn-RS" sz="3200" b="1" dirty="0" err="1">
                <a:latin typeface="Times New Roman" panose="02020603050405020304" pitchFamily="18" charset="0"/>
                <a:cs typeface="Times New Roman" panose="02020603050405020304" pitchFamily="18" charset="0"/>
              </a:rPr>
              <a:t>i</a:t>
            </a:r>
            <a:r>
              <a:rPr lang="en-US" altLang="sr-Latn-RS" sz="3200" b="1" dirty="0">
                <a:latin typeface="Times New Roman" panose="02020603050405020304" pitchFamily="18" charset="0"/>
                <a:cs typeface="Times New Roman" panose="02020603050405020304" pitchFamily="18" charset="0"/>
              </a:rPr>
              <a:t> </a:t>
            </a:r>
            <a:r>
              <a:rPr lang="en-US" altLang="sr-Latn-RS" sz="3200" b="1" dirty="0" err="1">
                <a:latin typeface="Times New Roman" panose="02020603050405020304" pitchFamily="18" charset="0"/>
                <a:cs typeface="Times New Roman" panose="02020603050405020304" pitchFamily="18" charset="0"/>
              </a:rPr>
              <a:t>liječenje</a:t>
            </a:r>
            <a:r>
              <a:rPr lang="en-US" altLang="sr-Latn-RS" sz="3200" b="1" dirty="0">
                <a:latin typeface="Times New Roman" panose="02020603050405020304" pitchFamily="18" charset="0"/>
                <a:cs typeface="Times New Roman" panose="02020603050405020304" pitchFamily="18" charset="0"/>
              </a:rPr>
              <a:t> </a:t>
            </a:r>
            <a:r>
              <a:rPr lang="en-US" altLang="sr-Latn-RS" sz="3200" b="1" dirty="0" err="1">
                <a:latin typeface="Times New Roman" panose="02020603050405020304" pitchFamily="18" charset="0"/>
                <a:cs typeface="Times New Roman" panose="02020603050405020304" pitchFamily="18" charset="0"/>
              </a:rPr>
              <a:t>opioidnih</a:t>
            </a:r>
            <a:r>
              <a:rPr lang="en-US" altLang="sr-Latn-RS" sz="3200" b="1" dirty="0">
                <a:latin typeface="Times New Roman" panose="02020603050405020304" pitchFamily="18" charset="0"/>
                <a:cs typeface="Times New Roman" panose="02020603050405020304" pitchFamily="18" charset="0"/>
              </a:rPr>
              <a:t> </a:t>
            </a:r>
            <a:r>
              <a:rPr lang="en-US" altLang="sr-Latn-RS" sz="3200" b="1" dirty="0" err="1">
                <a:latin typeface="Times New Roman" panose="02020603050405020304" pitchFamily="18" charset="0"/>
                <a:cs typeface="Times New Roman" panose="02020603050405020304" pitchFamily="18" charset="0"/>
              </a:rPr>
              <a:t>nuspojava</a:t>
            </a:r>
            <a:endParaRPr lang="hr-HR" sz="3200" dirty="0">
              <a:latin typeface="Times New Roman" panose="02020603050405020304" pitchFamily="18" charset="0"/>
              <a:cs typeface="Times New Roman" panose="02020603050405020304" pitchFamily="18" charset="0"/>
            </a:endParaRPr>
          </a:p>
        </p:txBody>
      </p:sp>
      <p:sp>
        <p:nvSpPr>
          <p:cNvPr id="5" name="Rezervirano mjesto sadržaja 4">
            <a:extLst>
              <a:ext uri="{FF2B5EF4-FFF2-40B4-BE49-F238E27FC236}">
                <a16:creationId xmlns:a16="http://schemas.microsoft.com/office/drawing/2014/main" xmlns="" id="{D576A533-9AC9-4219-B8F6-4B66A5CC10F8}"/>
              </a:ext>
            </a:extLst>
          </p:cNvPr>
          <p:cNvSpPr>
            <a:spLocks noGrp="1"/>
          </p:cNvSpPr>
          <p:nvPr>
            <p:ph idx="1"/>
          </p:nvPr>
        </p:nvSpPr>
        <p:spPr/>
        <p:txBody>
          <a:bodyPr/>
          <a:lstStyle/>
          <a:p>
            <a:pPr algn="just"/>
            <a:r>
              <a:rPr lang="en-US" altLang="sr-Latn-RS" sz="2800" dirty="0">
                <a:latin typeface="Times New Roman" panose="02020603050405020304" pitchFamily="18" charset="0"/>
                <a:cs typeface="Times New Roman" panose="02020603050405020304" pitchFamily="18" charset="0"/>
              </a:rPr>
              <a:t>Bolesnici</a:t>
            </a:r>
            <a:r>
              <a:rPr lang="hr-BA" altLang="sr-Latn-RS" sz="2800" dirty="0">
                <a:latin typeface="Times New Roman" panose="02020603050405020304" pitchFamily="18" charset="0"/>
                <a:cs typeface="Times New Roman" panose="02020603050405020304" pitchFamily="18" charset="0"/>
              </a:rPr>
              <a:t>ma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koji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započinju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opioidnom</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terapijom</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za</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srednje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jaku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ili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jaku</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bol</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treba</a:t>
            </a:r>
            <a:r>
              <a:rPr lang="hr-BA" altLang="sr-Latn-RS" sz="2800" dirty="0">
                <a:latin typeface="Times New Roman" panose="02020603050405020304" pitchFamily="18" charset="0"/>
                <a:cs typeface="Times New Roman" panose="02020603050405020304" pitchFamily="18" charset="0"/>
              </a:rPr>
              <a: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ukoliko</a:t>
            </a:r>
            <a:r>
              <a:rPr lang="en-US" altLang="sr-Latn-RS" sz="2800" dirty="0">
                <a:latin typeface="Times New Roman" panose="02020603050405020304" pitchFamily="18" charset="0"/>
                <a:cs typeface="Times New Roman" panose="02020603050405020304" pitchFamily="18" charset="0"/>
              </a:rPr>
              <a:t> se </a:t>
            </a:r>
            <a:r>
              <a:rPr lang="en-US" altLang="sr-Latn-RS" sz="2800" dirty="0" err="1">
                <a:latin typeface="Times New Roman" panose="02020603050405020304" pitchFamily="18" charset="0"/>
                <a:cs typeface="Times New Roman" panose="02020603050405020304" pitchFamily="18" charset="0"/>
              </a:rPr>
              <a:t>javi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potreba</a:t>
            </a:r>
            <a:r>
              <a:rPr lang="hr-BA" altLang="sr-Latn-RS" sz="2800" dirty="0">
                <a:latin typeface="Times New Roman" panose="02020603050405020304" pitchFamily="18" charset="0"/>
                <a:cs typeface="Times New Roman" panose="02020603050405020304" pitchFamily="18" charset="0"/>
              </a:rPr>
              <a:t>,</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primiti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antiemetike</a:t>
            </a:r>
            <a:r>
              <a:rPr lang="en-US" altLang="sr-Latn-RS" sz="2800" dirty="0">
                <a:latin typeface="Times New Roman" panose="02020603050405020304" pitchFamily="18" charset="0"/>
                <a:cs typeface="Times New Roman" panose="02020603050405020304" pitchFamily="18" charset="0"/>
              </a:rPr>
              <a:t>. </a:t>
            </a:r>
            <a:endParaRPr lang="hr-HR" altLang="sr-Latn-RS" sz="2800" dirty="0">
              <a:latin typeface="Times New Roman" panose="02020603050405020304" pitchFamily="18" charset="0"/>
              <a:cs typeface="Times New Roman" panose="02020603050405020304" pitchFamily="18" charset="0"/>
            </a:endParaRPr>
          </a:p>
          <a:p>
            <a:pPr algn="just"/>
            <a:endParaRPr lang="hr-HR" altLang="sr-Latn-RS" sz="2800" dirty="0">
              <a:latin typeface="Times New Roman" panose="02020603050405020304" pitchFamily="18" charset="0"/>
              <a:cs typeface="Times New Roman" panose="02020603050405020304" pitchFamily="18" charset="0"/>
            </a:endParaRPr>
          </a:p>
          <a:p>
            <a:pPr algn="just">
              <a:buFont typeface="Georgia" panose="02040502050405020303" pitchFamily="18" charset="0"/>
              <a:buNone/>
            </a:pPr>
            <a:endParaRPr lang="hr-BA" altLang="sr-Latn-RS" sz="2800" dirty="0">
              <a:latin typeface="Times New Roman" panose="02020603050405020304" pitchFamily="18" charset="0"/>
              <a:cs typeface="Times New Roman" panose="02020603050405020304" pitchFamily="18" charset="0"/>
            </a:endParaRPr>
          </a:p>
          <a:p>
            <a:pPr algn="just"/>
            <a:r>
              <a:rPr lang="en-US" altLang="sr-Latn-RS" sz="2800" dirty="0" err="1">
                <a:latin typeface="Times New Roman" panose="02020603050405020304" pitchFamily="18" charset="0"/>
                <a:cs typeface="Times New Roman" panose="02020603050405020304" pitchFamily="18" charset="0"/>
              </a:rPr>
              <a:t>Radi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prevencije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konstipacije</a:t>
            </a:r>
            <a:r>
              <a:rPr lang="en-US" altLang="sr-Latn-RS" sz="2800" dirty="0">
                <a:latin typeface="Times New Roman" panose="02020603050405020304" pitchFamily="18" charset="0"/>
                <a:cs typeface="Times New Roman" panose="02020603050405020304" pitchFamily="18" charset="0"/>
              </a:rPr>
              <a:t> </a:t>
            </a:r>
            <a:r>
              <a:rPr lang="hr-BA" altLang="sr-Latn-RS" sz="2800" dirty="0">
                <a:latin typeface="Times New Roman" panose="02020603050405020304" pitchFamily="18" charset="0"/>
                <a:cs typeface="Times New Roman" panose="02020603050405020304" pitchFamily="18" charset="0"/>
              </a:rPr>
              <a:t>dati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stimulan</a:t>
            </a:r>
            <a:r>
              <a:rPr lang="hr-BA" altLang="sr-Latn-RS" sz="2800" dirty="0">
                <a:latin typeface="Times New Roman" panose="02020603050405020304" pitchFamily="18" charset="0"/>
                <a:cs typeface="Times New Roman" panose="02020603050405020304" pitchFamily="18" charset="0"/>
              </a:rPr>
              <a:t>te</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i</a:t>
            </a:r>
            <a:r>
              <a:rPr lang="en-US" altLang="sr-Latn-RS" sz="2800" dirty="0">
                <a:latin typeface="Times New Roman" panose="02020603050405020304" pitchFamily="18" charset="0"/>
                <a:cs typeface="Times New Roman" panose="02020603050405020304" pitchFamily="18" charset="0"/>
              </a:rPr>
              <a:t> </a:t>
            </a:r>
            <a:r>
              <a:rPr lang="en-US" altLang="sr-Latn-RS" sz="2800" dirty="0" err="1">
                <a:latin typeface="Times New Roman" panose="02020603050405020304" pitchFamily="18" charset="0"/>
                <a:cs typeface="Times New Roman" panose="02020603050405020304" pitchFamily="18" charset="0"/>
              </a:rPr>
              <a:t>laksativ</a:t>
            </a:r>
            <a:r>
              <a:rPr lang="hr-BA" altLang="sr-Latn-RS" sz="2800" dirty="0">
                <a:latin typeface="Times New Roman" panose="02020603050405020304" pitchFamily="18" charset="0"/>
                <a:cs typeface="Times New Roman" panose="02020603050405020304" pitchFamily="18" charset="0"/>
              </a:rPr>
              <a:t>e (</a:t>
            </a:r>
            <a:r>
              <a:rPr lang="hr-BA" altLang="sr-Latn-RS" sz="2800" dirty="0" err="1">
                <a:latin typeface="Times New Roman" panose="02020603050405020304" pitchFamily="18" charset="0"/>
                <a:cs typeface="Times New Roman" panose="02020603050405020304" pitchFamily="18" charset="0"/>
              </a:rPr>
              <a:t>senna</a:t>
            </a:r>
            <a:r>
              <a:rPr lang="hr-BA" altLang="sr-Latn-RS" sz="2800" dirty="0">
                <a:latin typeface="Times New Roman" panose="02020603050405020304" pitchFamily="18" charset="0"/>
                <a:cs typeface="Times New Roman" panose="02020603050405020304" pitchFamily="18" charset="0"/>
              </a:rPr>
              <a:t>, </a:t>
            </a:r>
            <a:r>
              <a:rPr lang="hr-BA" altLang="sr-Latn-RS" sz="2800" dirty="0" err="1">
                <a:latin typeface="Times New Roman" panose="02020603050405020304" pitchFamily="18" charset="0"/>
                <a:cs typeface="Times New Roman" panose="02020603050405020304" pitchFamily="18" charset="0"/>
              </a:rPr>
              <a:t>bisacodil</a:t>
            </a:r>
            <a:r>
              <a:rPr lang="hr-BA" altLang="sr-Latn-RS" sz="2800" dirty="0">
                <a:latin typeface="Times New Roman" panose="02020603050405020304" pitchFamily="18" charset="0"/>
                <a:cs typeface="Times New Roman" panose="02020603050405020304" pitchFamily="18" charset="0"/>
              </a:rPr>
              <a:t>, mlijeko od magnezija, </a:t>
            </a:r>
            <a:r>
              <a:rPr lang="hr-BA" altLang="sr-Latn-RS" sz="2800" dirty="0" err="1">
                <a:latin typeface="Times New Roman" panose="02020603050405020304" pitchFamily="18" charset="0"/>
                <a:cs typeface="Times New Roman" panose="02020603050405020304" pitchFamily="18" charset="0"/>
              </a:rPr>
              <a:t>laktuloza</a:t>
            </a:r>
            <a:r>
              <a:rPr lang="hr-BA" altLang="sr-Latn-RS" sz="2800" dirty="0">
                <a:latin typeface="Times New Roman" panose="02020603050405020304" pitchFamily="18" charset="0"/>
                <a:cs typeface="Times New Roman" panose="02020603050405020304" pitchFamily="18" charset="0"/>
              </a:rPr>
              <a:t>, </a:t>
            </a:r>
            <a:r>
              <a:rPr lang="hr-BA" altLang="sr-Latn-RS" sz="2800" dirty="0" err="1">
                <a:latin typeface="Times New Roman" panose="02020603050405020304" pitchFamily="18" charset="0"/>
                <a:cs typeface="Times New Roman" panose="02020603050405020304" pitchFamily="18" charset="0"/>
              </a:rPr>
              <a:t>sorbitol</a:t>
            </a:r>
            <a:r>
              <a:rPr lang="hr-BA" altLang="sr-Latn-RS" sz="2800" dirty="0">
                <a:latin typeface="Times New Roman" panose="02020603050405020304" pitchFamily="18" charset="0"/>
                <a:cs typeface="Times New Roman" panose="02020603050405020304" pitchFamily="18" charset="0"/>
              </a:rPr>
              <a:t>)</a:t>
            </a:r>
            <a:r>
              <a:rPr lang="en-US" altLang="sr-Latn-RS" sz="2800" dirty="0">
                <a:latin typeface="Times New Roman" panose="02020603050405020304" pitchFamily="18" charset="0"/>
                <a:cs typeface="Times New Roman" panose="02020603050405020304" pitchFamily="18" charset="0"/>
              </a:rPr>
              <a:t>. </a:t>
            </a:r>
          </a:p>
          <a:p>
            <a:endParaRPr lang="hr-HR" dirty="0"/>
          </a:p>
        </p:txBody>
      </p:sp>
    </p:spTree>
    <p:extLst>
      <p:ext uri="{BB962C8B-B14F-4D97-AF65-F5344CB8AC3E}">
        <p14:creationId xmlns:p14="http://schemas.microsoft.com/office/powerpoint/2010/main" xmlns="" val="4109189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ACD222B-FFE7-47D6-86F3-61FEEC3B6B14}"/>
              </a:ext>
            </a:extLst>
          </p:cNvPr>
          <p:cNvSpPr>
            <a:spLocks noGrp="1"/>
          </p:cNvSpPr>
          <p:nvPr>
            <p:ph type="title"/>
          </p:nvPr>
        </p:nvSpPr>
        <p:spPr/>
        <p:txBody>
          <a:bodyPr/>
          <a:lstStyle/>
          <a:p>
            <a:r>
              <a:rPr lang="hr-BA" altLang="sr-Latn-RS" sz="3200" dirty="0">
                <a:latin typeface="Times New Roman" panose="02020603050405020304" pitchFamily="18" charset="0"/>
                <a:cs typeface="Times New Roman" panose="02020603050405020304" pitchFamily="18" charset="0"/>
              </a:rPr>
              <a:t>KOMBINACIJE ANALGETIKA</a:t>
            </a:r>
            <a:endParaRPr lang="hr-HR" sz="32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F1BB6BB2-2E8E-46DA-A69C-6F57B1E6E1F2}"/>
              </a:ext>
            </a:extLst>
          </p:cNvPr>
          <p:cNvSpPr>
            <a:spLocks noGrp="1"/>
          </p:cNvSpPr>
          <p:nvPr>
            <p:ph idx="1"/>
          </p:nvPr>
        </p:nvSpPr>
        <p:spPr/>
        <p:txBody>
          <a:bodyPr>
            <a:normAutofit fontScale="92500" lnSpcReduction="20000"/>
          </a:bodyPr>
          <a:lstStyle/>
          <a:p>
            <a:pPr algn="just">
              <a:defRPr/>
            </a:pPr>
            <a:r>
              <a:rPr lang="hr-BA" sz="2800" dirty="0">
                <a:latin typeface="Times New Roman" panose="02020603050405020304" pitchFamily="18" charset="0"/>
                <a:cs typeface="Times New Roman" panose="02020603050405020304" pitchFamily="18" charset="0"/>
              </a:rPr>
              <a:t>Ne kombinirati dva različita NSAIL</a:t>
            </a:r>
          </a:p>
          <a:p>
            <a:pPr algn="just">
              <a:buFont typeface="Georgia" panose="02040502050405020303" pitchFamily="18" charset="0"/>
              <a:buNone/>
              <a:defRPr/>
            </a:pPr>
            <a:endParaRPr lang="hr-BA" sz="2800" dirty="0">
              <a:latin typeface="Times New Roman" panose="02020603050405020304" pitchFamily="18" charset="0"/>
              <a:cs typeface="Times New Roman" panose="02020603050405020304" pitchFamily="18" charset="0"/>
            </a:endParaRPr>
          </a:p>
          <a:p>
            <a:pPr algn="just">
              <a:defRPr/>
            </a:pPr>
            <a:r>
              <a:rPr lang="hr-BA" sz="2800" dirty="0">
                <a:latin typeface="Times New Roman" panose="02020603050405020304" pitchFamily="18" charset="0"/>
                <a:cs typeface="Times New Roman" panose="02020603050405020304" pitchFamily="18" charset="0"/>
              </a:rPr>
              <a:t>Ne kombinirati dva </a:t>
            </a:r>
            <a:r>
              <a:rPr lang="hr-BA" sz="2800" dirty="0" err="1">
                <a:latin typeface="Times New Roman" panose="02020603050405020304" pitchFamily="18" charset="0"/>
                <a:cs typeface="Times New Roman" panose="02020603050405020304" pitchFamily="18" charset="0"/>
              </a:rPr>
              <a:t>opioidna</a:t>
            </a:r>
            <a:r>
              <a:rPr lang="hr-BA" sz="2800" dirty="0">
                <a:latin typeface="Times New Roman" panose="02020603050405020304" pitchFamily="18" charset="0"/>
                <a:cs typeface="Times New Roman" panose="02020603050405020304" pitchFamily="18" charset="0"/>
              </a:rPr>
              <a:t> analgetika</a:t>
            </a:r>
          </a:p>
          <a:p>
            <a:pPr algn="just">
              <a:buFont typeface="Georgia" panose="02040502050405020303" pitchFamily="18" charset="0"/>
              <a:buNone/>
              <a:defRPr/>
            </a:pPr>
            <a:endParaRPr lang="hr-BA" sz="2800" dirty="0">
              <a:latin typeface="Times New Roman" panose="02020603050405020304" pitchFamily="18" charset="0"/>
              <a:cs typeface="Times New Roman" panose="02020603050405020304" pitchFamily="18" charset="0"/>
            </a:endParaRPr>
          </a:p>
          <a:p>
            <a:pPr algn="just">
              <a:defRPr/>
            </a:pPr>
            <a:r>
              <a:rPr lang="hr-BA" sz="2800" dirty="0">
                <a:latin typeface="Times New Roman" panose="02020603050405020304" pitchFamily="18" charset="0"/>
                <a:cs typeface="Times New Roman" panose="02020603050405020304" pitchFamily="18" charset="0"/>
              </a:rPr>
              <a:t>Ne kombinirati </a:t>
            </a:r>
            <a:r>
              <a:rPr lang="hr-BA" sz="2800" dirty="0" err="1">
                <a:latin typeface="Times New Roman" panose="02020603050405020304" pitchFamily="18" charset="0"/>
                <a:cs typeface="Times New Roman" panose="02020603050405020304" pitchFamily="18" charset="0"/>
              </a:rPr>
              <a:t>tramadol</a:t>
            </a:r>
            <a:r>
              <a:rPr lang="hr-BA" sz="2800" dirty="0">
                <a:latin typeface="Times New Roman" panose="02020603050405020304" pitchFamily="18" charset="0"/>
                <a:cs typeface="Times New Roman" panose="02020603050405020304" pitchFamily="18" charset="0"/>
              </a:rPr>
              <a:t> s </a:t>
            </a:r>
            <a:r>
              <a:rPr lang="hr-BA" sz="2800" dirty="0" err="1">
                <a:latin typeface="Times New Roman" panose="02020603050405020304" pitchFamily="18" charset="0"/>
                <a:cs typeface="Times New Roman" panose="02020603050405020304" pitchFamily="18" charset="0"/>
              </a:rPr>
              <a:t>tricikličkim</a:t>
            </a:r>
            <a:r>
              <a:rPr lang="hr-BA" sz="2800" dirty="0">
                <a:latin typeface="Times New Roman" panose="02020603050405020304" pitchFamily="18" charset="0"/>
                <a:cs typeface="Times New Roman" panose="02020603050405020304" pitchFamily="18" charset="0"/>
              </a:rPr>
              <a:t> antidepresivima</a:t>
            </a:r>
          </a:p>
          <a:p>
            <a:pPr algn="just">
              <a:buFont typeface="Georgia" panose="02040502050405020303" pitchFamily="18" charset="0"/>
              <a:buNone/>
              <a:defRPr/>
            </a:pPr>
            <a:endParaRPr lang="hr-BA" sz="2800" dirty="0">
              <a:latin typeface="Times New Roman" panose="02020603050405020304" pitchFamily="18" charset="0"/>
              <a:cs typeface="Times New Roman" panose="02020603050405020304" pitchFamily="18" charset="0"/>
            </a:endParaRPr>
          </a:p>
          <a:p>
            <a:pPr algn="just">
              <a:defRPr/>
            </a:pPr>
            <a:r>
              <a:rPr lang="hr-HR" sz="2800" dirty="0">
                <a:latin typeface="Times New Roman" panose="02020603050405020304" pitchFamily="18" charset="0"/>
                <a:cs typeface="Times New Roman" panose="02020603050405020304" pitchFamily="18" charset="0"/>
              </a:rPr>
              <a:t>Ne kombinirati čiste </a:t>
            </a:r>
            <a:r>
              <a:rPr lang="hr-HR" sz="2800" dirty="0" err="1">
                <a:latin typeface="Times New Roman" panose="02020603050405020304" pitchFamily="18" charset="0"/>
                <a:cs typeface="Times New Roman" panose="02020603050405020304" pitchFamily="18" charset="0"/>
              </a:rPr>
              <a:t>agoniste</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opioidnih</a:t>
            </a:r>
            <a:r>
              <a:rPr lang="hr-HR" sz="2800" dirty="0">
                <a:latin typeface="Times New Roman" panose="02020603050405020304" pitchFamily="18" charset="0"/>
                <a:cs typeface="Times New Roman" panose="02020603050405020304" pitchFamily="18" charset="0"/>
              </a:rPr>
              <a:t> receptora (</a:t>
            </a:r>
            <a:r>
              <a:rPr lang="hr-HR" sz="2800" dirty="0" err="1">
                <a:latin typeface="Times New Roman" panose="02020603050405020304" pitchFamily="18" charset="0"/>
                <a:cs typeface="Times New Roman" panose="02020603050405020304" pitchFamily="18" charset="0"/>
              </a:rPr>
              <a:t>morfin</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tramadol</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petidin</a:t>
            </a:r>
            <a:r>
              <a:rPr lang="hr-HR" sz="2800" dirty="0">
                <a:latin typeface="Times New Roman" panose="02020603050405020304" pitchFamily="18" charset="0"/>
                <a:cs typeface="Times New Roman" panose="02020603050405020304" pitchFamily="18" charset="0"/>
              </a:rPr>
              <a:t>) s parcijalnim </a:t>
            </a:r>
            <a:r>
              <a:rPr lang="hr-HR" sz="2800" dirty="0" err="1">
                <a:latin typeface="Times New Roman" panose="02020603050405020304" pitchFamily="18" charset="0"/>
                <a:cs typeface="Times New Roman" panose="02020603050405020304" pitchFamily="18" charset="0"/>
              </a:rPr>
              <a:t>agonistima</a:t>
            </a:r>
            <a:r>
              <a:rPr lang="hr-HR" sz="2800" dirty="0">
                <a:latin typeface="Times New Roman" panose="02020603050405020304" pitchFamily="18" charset="0"/>
                <a:cs typeface="Times New Roman" panose="02020603050405020304" pitchFamily="18" charset="0"/>
              </a:rPr>
              <a:t> (</a:t>
            </a:r>
            <a:r>
              <a:rPr lang="hr-HR" sz="2800" dirty="0" err="1">
                <a:latin typeface="Times New Roman" panose="02020603050405020304" pitchFamily="18" charset="0"/>
                <a:cs typeface="Times New Roman" panose="02020603050405020304" pitchFamily="18" charset="0"/>
              </a:rPr>
              <a:t>buprenorfin</a:t>
            </a:r>
            <a:r>
              <a:rPr lang="hr-HR" sz="2800" dirty="0">
                <a:latin typeface="Times New Roman" panose="02020603050405020304" pitchFamily="18" charset="0"/>
                <a:cs typeface="Times New Roman" panose="02020603050405020304" pitchFamily="18" charset="0"/>
              </a:rPr>
              <a:t>) odnosno s </a:t>
            </a:r>
            <a:r>
              <a:rPr lang="hr-HR" sz="2800" dirty="0" err="1">
                <a:latin typeface="Times New Roman" panose="02020603050405020304" pitchFamily="18" charset="0"/>
                <a:cs typeface="Times New Roman" panose="02020603050405020304" pitchFamily="18" charset="0"/>
              </a:rPr>
              <a:t>agonistima</a:t>
            </a:r>
            <a:r>
              <a:rPr lang="hr-HR" sz="2800" dirty="0">
                <a:latin typeface="Times New Roman" panose="02020603050405020304" pitchFamily="18" charset="0"/>
                <a:cs typeface="Times New Roman" panose="02020603050405020304" pitchFamily="18" charset="0"/>
              </a:rPr>
              <a:t>-antagonistima </a:t>
            </a:r>
            <a:r>
              <a:rPr lang="hr-HR" sz="2800" dirty="0" err="1">
                <a:latin typeface="Times New Roman" panose="02020603050405020304" pitchFamily="18" charset="0"/>
                <a:cs typeface="Times New Roman" panose="02020603050405020304" pitchFamily="18" charset="0"/>
              </a:rPr>
              <a:t>opioidnih</a:t>
            </a:r>
            <a:r>
              <a:rPr lang="hr-HR" sz="2800" dirty="0">
                <a:latin typeface="Times New Roman" panose="02020603050405020304" pitchFamily="18" charset="0"/>
                <a:cs typeface="Times New Roman" panose="02020603050405020304" pitchFamily="18" charset="0"/>
              </a:rPr>
              <a:t> receptora (</a:t>
            </a:r>
            <a:r>
              <a:rPr lang="hr-HR" sz="2800" dirty="0" err="1">
                <a:latin typeface="Times New Roman" panose="02020603050405020304" pitchFamily="18" charset="0"/>
                <a:cs typeface="Times New Roman" panose="02020603050405020304" pitchFamily="18" charset="0"/>
              </a:rPr>
              <a:t>pentazocin</a:t>
            </a:r>
            <a:r>
              <a:rPr lang="hr-HR" sz="2800" dirty="0">
                <a:latin typeface="Times New Roman" panose="02020603050405020304" pitchFamily="18" charset="0"/>
                <a:cs typeface="Times New Roman" panose="02020603050405020304" pitchFamily="18" charset="0"/>
              </a:rPr>
              <a:t>) jer im se učinak poništava</a:t>
            </a:r>
            <a:endParaRPr lang="hr-BA" sz="2800" dirty="0">
              <a:latin typeface="Times New Roman" panose="02020603050405020304" pitchFamily="18" charset="0"/>
              <a:cs typeface="Times New Roman" panose="02020603050405020304" pitchFamily="18" charset="0"/>
            </a:endParaRPr>
          </a:p>
          <a:p>
            <a:endParaRPr lang="hr-HR" dirty="0"/>
          </a:p>
        </p:txBody>
      </p:sp>
    </p:spTree>
    <p:extLst>
      <p:ext uri="{BB962C8B-B14F-4D97-AF65-F5344CB8AC3E}">
        <p14:creationId xmlns:p14="http://schemas.microsoft.com/office/powerpoint/2010/main" xmlns="" val="864853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4A76BAB4-34A6-420F-A025-763A702EE873}"/>
              </a:ext>
            </a:extLst>
          </p:cNvPr>
          <p:cNvSpPr>
            <a:spLocks noGrp="1"/>
          </p:cNvSpPr>
          <p:nvPr>
            <p:ph type="title"/>
          </p:nvPr>
        </p:nvSpPr>
        <p:spPr/>
        <p:txBody>
          <a:bodyPr/>
          <a:lstStyle/>
          <a:p>
            <a:r>
              <a:rPr lang="hr-HR" altLang="sr-Latn-RS" sz="3200" dirty="0">
                <a:latin typeface="Times New Roman" panose="02020603050405020304" pitchFamily="18" charset="0"/>
                <a:cs typeface="Times New Roman" panose="02020603050405020304" pitchFamily="18" charset="0"/>
              </a:rPr>
              <a:t>Palijativna skrb-nuspojave </a:t>
            </a:r>
            <a:r>
              <a:rPr lang="hr-HR" altLang="sr-Latn-RS" sz="3200" dirty="0" err="1">
                <a:latin typeface="Times New Roman" panose="02020603050405020304" pitchFamily="18" charset="0"/>
                <a:cs typeface="Times New Roman" panose="02020603050405020304" pitchFamily="18" charset="0"/>
              </a:rPr>
              <a:t>opioida</a:t>
            </a:r>
            <a:endParaRPr lang="hr-HR" sz="3200" dirty="0">
              <a:latin typeface="Times New Roman" panose="02020603050405020304" pitchFamily="18" charset="0"/>
              <a:cs typeface="Times New Roman" panose="02020603050405020304" pitchFamily="18" charset="0"/>
            </a:endParaRPr>
          </a:p>
        </p:txBody>
      </p:sp>
      <p:pic>
        <p:nvPicPr>
          <p:cNvPr id="4" name="Rezervirano mjesto sadržaja 3">
            <a:extLst>
              <a:ext uri="{FF2B5EF4-FFF2-40B4-BE49-F238E27FC236}">
                <a16:creationId xmlns:a16="http://schemas.microsoft.com/office/drawing/2014/main" xmlns="" id="{6A79781B-5189-4D30-9970-5980BA7EDB99}"/>
              </a:ext>
            </a:extLst>
          </p:cNvPr>
          <p:cNvPicPr>
            <a:picLocks noGrp="1" noChangeAspect="1"/>
          </p:cNvPicPr>
          <p:nvPr>
            <p:ph idx="1"/>
          </p:nvPr>
        </p:nvPicPr>
        <p:blipFill>
          <a:blip r:embed="rId2"/>
          <a:stretch>
            <a:fillRect/>
          </a:stretch>
        </p:blipFill>
        <p:spPr>
          <a:xfrm>
            <a:off x="1486623" y="2052638"/>
            <a:ext cx="8180529" cy="4195762"/>
          </a:xfrm>
          <a:prstGeom prst="rect">
            <a:avLst/>
          </a:prstGeom>
        </p:spPr>
      </p:pic>
    </p:spTree>
    <p:extLst>
      <p:ext uri="{BB962C8B-B14F-4D97-AF65-F5344CB8AC3E}">
        <p14:creationId xmlns:p14="http://schemas.microsoft.com/office/powerpoint/2010/main" xmlns="" val="3047916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AB7BF7C-8BD8-42FF-A3FC-9E5F289A38BF}"/>
              </a:ext>
            </a:extLst>
          </p:cNvPr>
          <p:cNvSpPr>
            <a:spLocks noGrp="1"/>
          </p:cNvSpPr>
          <p:nvPr>
            <p:ph type="title"/>
          </p:nvPr>
        </p:nvSpPr>
        <p:spPr/>
        <p:txBody>
          <a:bodyPr/>
          <a:lstStyle/>
          <a:p>
            <a:r>
              <a:rPr lang="hr-HR" altLang="sr-Latn-RS" sz="3600" dirty="0">
                <a:latin typeface="Times New Roman" panose="02020603050405020304" pitchFamily="18" charset="0"/>
                <a:cs typeface="Times New Roman" panose="02020603050405020304" pitchFamily="18" charset="0"/>
              </a:rPr>
              <a:t>Palijativna skrb - </a:t>
            </a:r>
            <a:r>
              <a:rPr lang="hr-HR" altLang="sr-Latn-RS" sz="3600" dirty="0">
                <a:solidFill>
                  <a:srgbClr val="C00000"/>
                </a:solidFill>
                <a:latin typeface="Times New Roman" panose="02020603050405020304" pitchFamily="18" charset="0"/>
                <a:cs typeface="Times New Roman" panose="02020603050405020304" pitchFamily="18" charset="0"/>
              </a:rPr>
              <a:t>drugi simptomi</a:t>
            </a:r>
            <a:endParaRPr lang="hr-HR" sz="36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2A340ACE-056C-4A99-B867-86C02119188B}"/>
              </a:ext>
            </a:extLst>
          </p:cNvPr>
          <p:cNvSpPr>
            <a:spLocks noGrp="1"/>
          </p:cNvSpPr>
          <p:nvPr>
            <p:ph idx="1"/>
          </p:nvPr>
        </p:nvSpPr>
        <p:spPr/>
        <p:txBody>
          <a:bodyPr>
            <a:normAutofit fontScale="77500" lnSpcReduction="20000"/>
          </a:bodyPr>
          <a:lstStyle/>
          <a:p>
            <a:pPr algn="just"/>
            <a:r>
              <a:rPr lang="hr-HR" altLang="sr-Latn-RS" sz="2800" b="1" dirty="0">
                <a:latin typeface="Times New Roman" panose="02020603050405020304" pitchFamily="18" charset="0"/>
                <a:cs typeface="Times New Roman" panose="02020603050405020304" pitchFamily="18" charset="0"/>
              </a:rPr>
              <a:t>Štucanje</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chlorpromazin</a:t>
            </a:r>
            <a:r>
              <a:rPr lang="hr-HR" altLang="sr-Latn-RS" sz="2800" dirty="0">
                <a:latin typeface="Times New Roman" panose="02020603050405020304" pitchFamily="18" charset="0"/>
                <a:cs typeface="Times New Roman" panose="02020603050405020304" pitchFamily="18" charset="0"/>
              </a:rPr>
              <a:t> 25 mg </a:t>
            </a:r>
            <a:r>
              <a:rPr lang="hr-HR" altLang="sr-Latn-RS" sz="2800" dirty="0" err="1">
                <a:latin typeface="Times New Roman" panose="02020603050405020304" pitchFamily="18" charset="0"/>
                <a:cs typeface="Times New Roman" panose="02020603050405020304" pitchFamily="18" charset="0"/>
              </a:rPr>
              <a:t>tid</a:t>
            </a:r>
            <a:r>
              <a:rPr lang="hr-HR" altLang="sr-Latn-RS" sz="2800" dirty="0">
                <a:latin typeface="Times New Roman" panose="02020603050405020304" pitchFamily="18" charset="0"/>
                <a:cs typeface="Times New Roman" panose="02020603050405020304" pitchFamily="18" charset="0"/>
              </a:rPr>
              <a:t> ili 25 mg kao </a:t>
            </a:r>
            <a:r>
              <a:rPr lang="hr-HR" altLang="sr-Latn-RS" sz="2800" dirty="0" err="1">
                <a:latin typeface="Times New Roman" panose="02020603050405020304" pitchFamily="18" charset="0"/>
                <a:cs typeface="Times New Roman" panose="02020603050405020304" pitchFamily="18" charset="0"/>
              </a:rPr>
              <a:t>bolus</a:t>
            </a:r>
            <a:r>
              <a:rPr lang="hr-HR" altLang="sr-Latn-RS" sz="2800" dirty="0">
                <a:latin typeface="Times New Roman" panose="02020603050405020304" pitchFamily="18" charset="0"/>
                <a:cs typeface="Times New Roman" panose="02020603050405020304" pitchFamily="18" charset="0"/>
              </a:rPr>
              <a:t> IM, ili </a:t>
            </a:r>
            <a:r>
              <a:rPr lang="hr-HR" altLang="sr-Latn-RS" sz="2800" dirty="0" err="1">
                <a:latin typeface="Times New Roman" panose="02020603050405020304" pitchFamily="18" charset="0"/>
                <a:cs typeface="Times New Roman" panose="02020603050405020304" pitchFamily="18" charset="0"/>
              </a:rPr>
              <a:t>haloperidol</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simetikon</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metoklopramid</a:t>
            </a:r>
            <a:r>
              <a:rPr lang="hr-HR" altLang="sr-Latn-RS" sz="2800" dirty="0">
                <a:latin typeface="Times New Roman" panose="02020603050405020304" pitchFamily="18" charset="0"/>
                <a:cs typeface="Times New Roman" panose="02020603050405020304" pitchFamily="18" charset="0"/>
              </a:rPr>
              <a:t>, limunov sok, pepermint.</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a:latin typeface="Times New Roman" panose="02020603050405020304" pitchFamily="18" charset="0"/>
                <a:cs typeface="Times New Roman" panose="02020603050405020304" pitchFamily="18" charset="0"/>
              </a:rPr>
              <a:t>Mučnina</a:t>
            </a:r>
            <a:r>
              <a:rPr lang="hr-HR" altLang="sr-Latn-RS" sz="2800" dirty="0">
                <a:latin typeface="Times New Roman" panose="02020603050405020304" pitchFamily="18" charset="0"/>
                <a:cs typeface="Times New Roman" panose="02020603050405020304" pitchFamily="18" charset="0"/>
              </a:rPr>
              <a:t>: ovisno o uzroku- H2 blokatori, IPP, </a:t>
            </a:r>
            <a:r>
              <a:rPr lang="hr-HR" altLang="sr-Latn-RS" sz="2800" dirty="0" err="1">
                <a:latin typeface="Times New Roman" panose="02020603050405020304" pitchFamily="18" charset="0"/>
                <a:cs typeface="Times New Roman" panose="02020603050405020304" pitchFamily="18" charset="0"/>
              </a:rPr>
              <a:t>kortikosteriodi</a:t>
            </a:r>
            <a:r>
              <a:rPr lang="hr-HR" altLang="sr-Latn-RS" sz="2800" dirty="0">
                <a:latin typeface="Times New Roman" panose="02020603050405020304" pitchFamily="18" charset="0"/>
                <a:cs typeface="Times New Roman" panose="02020603050405020304" pitchFamily="18" charset="0"/>
              </a:rPr>
              <a:t>, antihistaminici, </a:t>
            </a:r>
            <a:r>
              <a:rPr lang="hr-HR" altLang="sr-Latn-RS" sz="2800" dirty="0" err="1">
                <a:latin typeface="Times New Roman" panose="02020603050405020304" pitchFamily="18" charset="0"/>
                <a:cs typeface="Times New Roman" panose="02020603050405020304" pitchFamily="18" charset="0"/>
              </a:rPr>
              <a:t>metoklopramid</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haloperidol</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ondansteron</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klorpromazin</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tietilperazin</a:t>
            </a:r>
            <a:r>
              <a:rPr lang="hr-HR" altLang="sr-Latn-RS" sz="2800" dirty="0">
                <a:latin typeface="Times New Roman" panose="02020603050405020304" pitchFamily="18" charset="0"/>
                <a:cs typeface="Times New Roman" panose="02020603050405020304" pitchFamily="18" charset="0"/>
              </a:rPr>
              <a:t>.</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a:latin typeface="Times New Roman" panose="02020603050405020304" pitchFamily="18" charset="0"/>
                <a:cs typeface="Times New Roman" panose="02020603050405020304" pitchFamily="18" charset="0"/>
              </a:rPr>
              <a:t>Cerebralne metastaze</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dexamethason</a:t>
            </a:r>
            <a:r>
              <a:rPr lang="hr-HR" altLang="sr-Latn-RS" sz="2800" dirty="0">
                <a:latin typeface="Times New Roman" panose="02020603050405020304" pitchFamily="18" charset="0"/>
                <a:cs typeface="Times New Roman" panose="02020603050405020304" pitchFamily="18" charset="0"/>
              </a:rPr>
              <a:t> 4-16 mg dnevno, analgetik, </a:t>
            </a:r>
            <a:r>
              <a:rPr lang="hr-HR" altLang="sr-Latn-RS" sz="2800" dirty="0" err="1">
                <a:latin typeface="Times New Roman" panose="02020603050405020304" pitchFamily="18" charset="0"/>
                <a:cs typeface="Times New Roman" panose="02020603050405020304" pitchFamily="18" charset="0"/>
              </a:rPr>
              <a:t>antiemetik</a:t>
            </a:r>
            <a:r>
              <a:rPr lang="hr-HR" altLang="sr-Latn-RS" sz="2800" dirty="0">
                <a:latin typeface="Times New Roman" panose="02020603050405020304" pitchFamily="18" charset="0"/>
                <a:cs typeface="Times New Roman" panose="02020603050405020304" pitchFamily="18" charset="0"/>
              </a:rPr>
              <a:t>.</a:t>
            </a:r>
          </a:p>
          <a:p>
            <a:pPr algn="just"/>
            <a:r>
              <a:rPr lang="hr-HR" altLang="sr-Latn-RS" sz="2800" b="1" dirty="0" err="1">
                <a:latin typeface="Times New Roman" panose="02020603050405020304" pitchFamily="18" charset="0"/>
                <a:cs typeface="Times New Roman" panose="02020603050405020304" pitchFamily="18" charset="0"/>
              </a:rPr>
              <a:t>Konstpacija</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senna</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bisacodyl</a:t>
            </a:r>
            <a:r>
              <a:rPr lang="hr-HR" altLang="sr-Latn-RS" sz="2800" dirty="0">
                <a:latin typeface="Times New Roman" panose="02020603050405020304" pitchFamily="18" charset="0"/>
                <a:cs typeface="Times New Roman" panose="02020603050405020304" pitchFamily="18" charset="0"/>
              </a:rPr>
              <a:t>, mlijeko od magnezija, </a:t>
            </a:r>
            <a:r>
              <a:rPr lang="hr-HR" altLang="sr-Latn-RS" sz="2800" dirty="0" err="1">
                <a:latin typeface="Times New Roman" panose="02020603050405020304" pitchFamily="18" charset="0"/>
                <a:cs typeface="Times New Roman" panose="02020603050405020304" pitchFamily="18" charset="0"/>
              </a:rPr>
              <a:t>laktuloza</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sorbitol</a:t>
            </a:r>
            <a:r>
              <a:rPr lang="hr-HR" altLang="sr-Latn-RS" sz="2800" dirty="0">
                <a:latin typeface="Times New Roman" panose="02020603050405020304" pitchFamily="18" charset="0"/>
                <a:cs typeface="Times New Roman" panose="02020603050405020304" pitchFamily="18" charset="0"/>
              </a:rPr>
              <a:t>.</a:t>
            </a:r>
          </a:p>
          <a:p>
            <a:pPr algn="just"/>
            <a:r>
              <a:rPr lang="hr-HR" altLang="sr-Latn-RS" sz="2800" dirty="0">
                <a:latin typeface="Times New Roman" panose="02020603050405020304" pitchFamily="18" charset="0"/>
                <a:cs typeface="Times New Roman" panose="02020603050405020304" pitchFamily="18" charset="0"/>
              </a:rPr>
              <a:t>Upozoriti pacijenta da ne čeka zatvor, da koristi laksativ svako drugi ili treći dan.</a:t>
            </a:r>
          </a:p>
          <a:p>
            <a:endParaRPr lang="hr-HR" dirty="0"/>
          </a:p>
        </p:txBody>
      </p:sp>
    </p:spTree>
    <p:extLst>
      <p:ext uri="{BB962C8B-B14F-4D97-AF65-F5344CB8AC3E}">
        <p14:creationId xmlns:p14="http://schemas.microsoft.com/office/powerpoint/2010/main" xmlns="" val="1609804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6AED117-273E-4E5B-A4EF-E7A150578276}"/>
              </a:ext>
            </a:extLst>
          </p:cNvPr>
          <p:cNvSpPr>
            <a:spLocks noGrp="1"/>
          </p:cNvSpPr>
          <p:nvPr>
            <p:ph type="title"/>
          </p:nvPr>
        </p:nvSpPr>
        <p:spPr/>
        <p:txBody>
          <a:bodyPr/>
          <a:lstStyle/>
          <a:p>
            <a:r>
              <a:rPr lang="hr-HR" altLang="sr-Latn-RS" sz="3600" dirty="0">
                <a:latin typeface="Times New Roman" panose="02020603050405020304" pitchFamily="18" charset="0"/>
                <a:cs typeface="Times New Roman" panose="02020603050405020304" pitchFamily="18" charset="0"/>
              </a:rPr>
              <a:t>Palijativna skrb-drugi simptomi</a:t>
            </a:r>
            <a:endParaRPr lang="hr-HR" sz="36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2E88F460-86E6-41E5-ACDA-A5B76C8D45DA}"/>
              </a:ext>
            </a:extLst>
          </p:cNvPr>
          <p:cNvSpPr>
            <a:spLocks noGrp="1"/>
          </p:cNvSpPr>
          <p:nvPr>
            <p:ph idx="1"/>
          </p:nvPr>
        </p:nvSpPr>
        <p:spPr/>
        <p:txBody>
          <a:bodyPr>
            <a:normAutofit fontScale="92500" lnSpcReduction="20000"/>
          </a:bodyPr>
          <a:lstStyle/>
          <a:p>
            <a:pPr algn="just"/>
            <a:r>
              <a:rPr lang="hr-HR" altLang="sr-Latn-RS" sz="2800" b="1" dirty="0">
                <a:latin typeface="Times New Roman" panose="02020603050405020304" pitchFamily="18" charset="0"/>
                <a:cs typeface="Times New Roman" panose="02020603050405020304" pitchFamily="18" charset="0"/>
              </a:rPr>
              <a:t>Diareja</a:t>
            </a:r>
            <a:r>
              <a:rPr lang="hr-HR" altLang="sr-Latn-RS" sz="2800" dirty="0">
                <a:latin typeface="Times New Roman" panose="02020603050405020304" pitchFamily="18" charset="0"/>
                <a:cs typeface="Times New Roman" panose="02020603050405020304" pitchFamily="18" charset="0"/>
              </a:rPr>
              <a:t>: promjene u načinu prehrane, bistre tekućine sa elektrolitima, paziti na dehidraciju, </a:t>
            </a:r>
            <a:r>
              <a:rPr lang="hr-HR" altLang="sr-Latn-RS" sz="2800" dirty="0" err="1">
                <a:latin typeface="Times New Roman" panose="02020603050405020304" pitchFamily="18" charset="0"/>
                <a:cs typeface="Times New Roman" panose="02020603050405020304" pitchFamily="18" charset="0"/>
              </a:rPr>
              <a:t>perianalna</a:t>
            </a:r>
            <a:r>
              <a:rPr lang="hr-HR" altLang="sr-Latn-RS" sz="2800" dirty="0">
                <a:latin typeface="Times New Roman" panose="02020603050405020304" pitchFamily="18" charset="0"/>
                <a:cs typeface="Times New Roman" panose="02020603050405020304" pitchFamily="18" charset="0"/>
              </a:rPr>
              <a:t> higijena, </a:t>
            </a:r>
            <a:r>
              <a:rPr lang="hr-HR" altLang="sr-Latn-RS" sz="2800" dirty="0" err="1">
                <a:latin typeface="Times New Roman" panose="02020603050405020304" pitchFamily="18" charset="0"/>
                <a:cs typeface="Times New Roman" panose="02020603050405020304" pitchFamily="18" charset="0"/>
              </a:rPr>
              <a:t>loperamid</a:t>
            </a:r>
            <a:r>
              <a:rPr lang="hr-HR" altLang="sr-Latn-RS" sz="2800" dirty="0">
                <a:latin typeface="Times New Roman" panose="02020603050405020304" pitchFamily="18" charset="0"/>
                <a:cs typeface="Times New Roman" panose="02020603050405020304" pitchFamily="18" charset="0"/>
              </a:rPr>
              <a:t>, medicinski ugljen, kodein.</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err="1">
                <a:latin typeface="Times New Roman" panose="02020603050405020304" pitchFamily="18" charset="0"/>
                <a:cs typeface="Times New Roman" panose="02020603050405020304" pitchFamily="18" charset="0"/>
              </a:rPr>
              <a:t>Kserostomija</a:t>
            </a:r>
            <a:r>
              <a:rPr lang="hr-HR" altLang="sr-Latn-RS" sz="2800" b="1" dirty="0">
                <a:latin typeface="Times New Roman" panose="02020603050405020304" pitchFamily="18" charset="0"/>
                <a:cs typeface="Times New Roman" panose="02020603050405020304" pitchFamily="18" charset="0"/>
              </a:rPr>
              <a:t> </a:t>
            </a:r>
            <a:r>
              <a:rPr lang="hr-HR" altLang="sr-Latn-RS" sz="2800" dirty="0">
                <a:latin typeface="Times New Roman" panose="02020603050405020304" pitchFamily="18" charset="0"/>
                <a:cs typeface="Times New Roman" panose="02020603050405020304" pitchFamily="18" charset="0"/>
              </a:rPr>
              <a:t>(suha, bolna usna šupljina): pregled lijekova, povećanje oralnog unosa tekućine, često ispiranje usne šupljine, tretirati </a:t>
            </a:r>
            <a:r>
              <a:rPr lang="hr-HR" altLang="sr-Latn-RS" sz="2800" dirty="0" err="1">
                <a:latin typeface="Times New Roman" panose="02020603050405020304" pitchFamily="18" charset="0"/>
                <a:cs typeface="Times New Roman" panose="02020603050405020304" pitchFamily="18" charset="0"/>
              </a:rPr>
              <a:t>kandidijazu</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nistatin</a:t>
            </a:r>
            <a:r>
              <a:rPr lang="hr-HR" altLang="sr-Latn-RS" sz="2800" dirty="0">
                <a:latin typeface="Times New Roman" panose="02020603050405020304" pitchFamily="18" charset="0"/>
                <a:cs typeface="Times New Roman" panose="02020603050405020304" pitchFamily="18" charset="0"/>
              </a:rPr>
              <a:t> suspenzijom, a </a:t>
            </a:r>
            <a:r>
              <a:rPr lang="hr-HR" altLang="sr-Latn-RS" sz="2800" dirty="0" err="1">
                <a:latin typeface="Times New Roman" panose="02020603050405020304" pitchFamily="18" charset="0"/>
                <a:cs typeface="Times New Roman" panose="02020603050405020304" pitchFamily="18" charset="0"/>
              </a:rPr>
              <a:t>herpetični</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stomatitis</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acyclovirom</a:t>
            </a:r>
            <a:r>
              <a:rPr lang="hr-HR" altLang="sr-Latn-RS" sz="2800" dirty="0">
                <a:latin typeface="Times New Roman" panose="02020603050405020304" pitchFamily="18" charset="0"/>
                <a:cs typeface="Times New Roman" panose="02020603050405020304" pitchFamily="18" charset="0"/>
              </a:rPr>
              <a:t>.</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a:latin typeface="Times New Roman" panose="02020603050405020304" pitchFamily="18" charset="0"/>
                <a:cs typeface="Times New Roman" panose="02020603050405020304" pitchFamily="18" charset="0"/>
              </a:rPr>
              <a:t>Dekubitusi</a:t>
            </a:r>
            <a:r>
              <a:rPr lang="hr-HR" altLang="sr-Latn-RS" sz="2800" dirty="0">
                <a:latin typeface="Times New Roman" panose="02020603050405020304" pitchFamily="18" charset="0"/>
                <a:cs typeface="Times New Roman" panose="02020603050405020304" pitchFamily="18" charset="0"/>
              </a:rPr>
              <a:t>: često okretanje bolesnika, ispravno namještanje kreveta, masiranje.</a:t>
            </a:r>
          </a:p>
          <a:p>
            <a:endParaRPr lang="hr-HR" dirty="0"/>
          </a:p>
        </p:txBody>
      </p:sp>
    </p:spTree>
    <p:extLst>
      <p:ext uri="{BB962C8B-B14F-4D97-AF65-F5344CB8AC3E}">
        <p14:creationId xmlns:p14="http://schemas.microsoft.com/office/powerpoint/2010/main" xmlns="" val="4058733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D1AB55E-2956-4FBA-9AD8-8096C4E90EE8}"/>
              </a:ext>
            </a:extLst>
          </p:cNvPr>
          <p:cNvSpPr>
            <a:spLocks noGrp="1"/>
          </p:cNvSpPr>
          <p:nvPr>
            <p:ph type="title"/>
          </p:nvPr>
        </p:nvSpPr>
        <p:spPr/>
        <p:txBody>
          <a:bodyPr/>
          <a:lstStyle/>
          <a:p>
            <a:r>
              <a:rPr lang="hr-HR" altLang="sr-Latn-RS" sz="3600" dirty="0">
                <a:latin typeface="Times New Roman" panose="02020603050405020304" pitchFamily="18" charset="0"/>
                <a:cs typeface="Times New Roman" panose="02020603050405020304" pitchFamily="18" charset="0"/>
              </a:rPr>
              <a:t>Palijativna skrb-drugi simptomi</a:t>
            </a:r>
            <a:endParaRPr lang="hr-HR" sz="3600" dirty="0"/>
          </a:p>
        </p:txBody>
      </p:sp>
      <p:sp>
        <p:nvSpPr>
          <p:cNvPr id="3" name="Rezervirano mjesto sadržaja 2">
            <a:extLst>
              <a:ext uri="{FF2B5EF4-FFF2-40B4-BE49-F238E27FC236}">
                <a16:creationId xmlns:a16="http://schemas.microsoft.com/office/drawing/2014/main" xmlns="" id="{23F83D40-5D80-4E4D-BA34-5EF36CB23C37}"/>
              </a:ext>
            </a:extLst>
          </p:cNvPr>
          <p:cNvSpPr>
            <a:spLocks noGrp="1"/>
          </p:cNvSpPr>
          <p:nvPr>
            <p:ph idx="1"/>
          </p:nvPr>
        </p:nvSpPr>
        <p:spPr/>
        <p:txBody>
          <a:bodyPr>
            <a:normAutofit fontScale="85000" lnSpcReduction="20000"/>
          </a:bodyPr>
          <a:lstStyle/>
          <a:p>
            <a:pPr algn="just"/>
            <a:r>
              <a:rPr lang="hr-HR" altLang="sr-Latn-RS" sz="2800" b="1" dirty="0">
                <a:latin typeface="Times New Roman" panose="02020603050405020304" pitchFamily="18" charset="0"/>
                <a:cs typeface="Times New Roman" panose="02020603050405020304" pitchFamily="18" charset="0"/>
              </a:rPr>
              <a:t>Anorexia i </a:t>
            </a:r>
            <a:r>
              <a:rPr lang="hr-HR" altLang="sr-Latn-RS" sz="2800" b="1" dirty="0" err="1">
                <a:latin typeface="Times New Roman" panose="02020603050405020304" pitchFamily="18" charset="0"/>
                <a:cs typeface="Times New Roman" panose="02020603050405020304" pitchFamily="18" charset="0"/>
              </a:rPr>
              <a:t>kaheksija</a:t>
            </a:r>
            <a:r>
              <a:rPr lang="hr-HR" altLang="sr-Latn-RS" sz="2800" b="1" dirty="0">
                <a:latin typeface="Times New Roman" panose="02020603050405020304" pitchFamily="18" charset="0"/>
                <a:cs typeface="Times New Roman" panose="02020603050405020304" pitchFamily="18" charset="0"/>
              </a:rPr>
              <a:t> - </a:t>
            </a:r>
            <a:r>
              <a:rPr lang="hr-HR" altLang="sr-Latn-RS" sz="2800" dirty="0">
                <a:latin typeface="Times New Roman" panose="02020603050405020304" pitchFamily="18" charset="0"/>
                <a:cs typeface="Times New Roman" panose="02020603050405020304" pitchFamily="18" charset="0"/>
              </a:rPr>
              <a:t>napredovanje maligne bolesti, prevladavanje </a:t>
            </a:r>
            <a:r>
              <a:rPr lang="hr-HR" altLang="sr-Latn-RS" sz="2800" dirty="0" err="1">
                <a:latin typeface="Times New Roman" panose="02020603050405020304" pitchFamily="18" charset="0"/>
                <a:cs typeface="Times New Roman" panose="02020603050405020304" pitchFamily="18" charset="0"/>
              </a:rPr>
              <a:t>kataboličkih</a:t>
            </a:r>
            <a:r>
              <a:rPr lang="hr-HR" altLang="sr-Latn-RS" sz="2800" dirty="0">
                <a:latin typeface="Times New Roman" panose="02020603050405020304" pitchFamily="18" charset="0"/>
                <a:cs typeface="Times New Roman" panose="02020603050405020304" pitchFamily="18" charset="0"/>
              </a:rPr>
              <a:t> procesa - </a:t>
            </a:r>
            <a:r>
              <a:rPr lang="hr-HR" altLang="sr-Latn-RS" sz="2800" dirty="0" err="1">
                <a:latin typeface="Times New Roman" panose="02020603050405020304" pitchFamily="18" charset="0"/>
                <a:cs typeface="Times New Roman" panose="02020603050405020304" pitchFamily="18" charset="0"/>
              </a:rPr>
              <a:t>eikozapentaeniočna</a:t>
            </a:r>
            <a:r>
              <a:rPr lang="hr-HR" altLang="sr-Latn-RS" sz="2800" dirty="0">
                <a:latin typeface="Times New Roman" panose="02020603050405020304" pitchFamily="18" charset="0"/>
                <a:cs typeface="Times New Roman" panose="02020603050405020304" pitchFamily="18" charset="0"/>
              </a:rPr>
              <a:t> masna kiselina (EPA), (riblje ulje), </a:t>
            </a:r>
            <a:r>
              <a:rPr lang="hr-HR" altLang="sr-Latn-RS" sz="2800" dirty="0" err="1">
                <a:latin typeface="Times New Roman" panose="02020603050405020304" pitchFamily="18" charset="0"/>
                <a:cs typeface="Times New Roman" panose="02020603050405020304" pitchFamily="18" charset="0"/>
              </a:rPr>
              <a:t>progestageni</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Megostat</a:t>
            </a:r>
            <a:r>
              <a:rPr lang="hr-HR" altLang="sr-Latn-RS" sz="2800" dirty="0">
                <a:latin typeface="Times New Roman" panose="02020603050405020304" pitchFamily="18" charset="0"/>
                <a:cs typeface="Times New Roman" panose="02020603050405020304" pitchFamily="18" charset="0"/>
              </a:rPr>
              <a:t> - </a:t>
            </a:r>
            <a:r>
              <a:rPr lang="hr-HR" altLang="sr-Latn-RS" sz="2800" dirty="0" err="1">
                <a:latin typeface="Times New Roman" panose="02020603050405020304" pitchFamily="18" charset="0"/>
                <a:cs typeface="Times New Roman" panose="02020603050405020304" pitchFamily="18" charset="0"/>
              </a:rPr>
              <a:t>megestrolacetat</a:t>
            </a:r>
            <a:r>
              <a:rPr lang="hr-HR" altLang="sr-Latn-RS" sz="2800" dirty="0">
                <a:latin typeface="Times New Roman" panose="02020603050405020304" pitchFamily="18" charset="0"/>
                <a:cs typeface="Times New Roman" panose="02020603050405020304" pitchFamily="18" charset="0"/>
              </a:rPr>
              <a:t>).</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err="1">
                <a:latin typeface="Times New Roman" panose="02020603050405020304" pitchFamily="18" charset="0"/>
                <a:cs typeface="Times New Roman" panose="02020603050405020304" pitchFamily="18" charset="0"/>
              </a:rPr>
              <a:t>Dispnea</a:t>
            </a:r>
            <a:r>
              <a:rPr lang="hr-HR" altLang="sr-Latn-RS" sz="2800" b="1" dirty="0">
                <a:latin typeface="Times New Roman" panose="02020603050405020304" pitchFamily="18" charset="0"/>
                <a:cs typeface="Times New Roman" panose="02020603050405020304" pitchFamily="18" charset="0"/>
              </a:rPr>
              <a:t> - </a:t>
            </a:r>
            <a:r>
              <a:rPr lang="hr-HR" altLang="sr-Latn-RS" sz="2800" dirty="0">
                <a:latin typeface="Times New Roman" panose="02020603050405020304" pitchFamily="18" charset="0"/>
                <a:cs typeface="Times New Roman" panose="02020603050405020304" pitchFamily="18" charset="0"/>
              </a:rPr>
              <a:t>ovisno o uzroku - liječenje uzroka, kisik, ovlaživanje i provjetravanje zraka u prostoriji, </a:t>
            </a:r>
            <a:r>
              <a:rPr lang="hr-HR" altLang="sr-Latn-RS" sz="2800" dirty="0" err="1">
                <a:latin typeface="Times New Roman" panose="02020603050405020304" pitchFamily="18" charset="0"/>
                <a:cs typeface="Times New Roman" panose="02020603050405020304" pitchFamily="18" charset="0"/>
              </a:rPr>
              <a:t>bronhodilatatori</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benzodiazepini</a:t>
            </a:r>
            <a:r>
              <a:rPr lang="hr-HR" altLang="sr-Latn-RS" sz="2800" dirty="0">
                <a:latin typeface="Times New Roman" panose="02020603050405020304" pitchFamily="18" charset="0"/>
                <a:cs typeface="Times New Roman" panose="02020603050405020304" pitchFamily="18" charset="0"/>
              </a:rPr>
              <a:t>, titrirati dozu </a:t>
            </a:r>
            <a:r>
              <a:rPr lang="hr-HR" altLang="sr-Latn-RS" sz="2800" dirty="0" err="1">
                <a:latin typeface="Times New Roman" panose="02020603050405020304" pitchFamily="18" charset="0"/>
                <a:cs typeface="Times New Roman" panose="02020603050405020304" pitchFamily="18" charset="0"/>
              </a:rPr>
              <a:t>opioida</a:t>
            </a:r>
            <a:r>
              <a:rPr lang="hr-HR" altLang="sr-Latn-RS" sz="2800" dirty="0">
                <a:latin typeface="Times New Roman" panose="02020603050405020304" pitchFamily="18" charset="0"/>
                <a:cs typeface="Times New Roman" panose="02020603050405020304" pitchFamily="18" charset="0"/>
              </a:rPr>
              <a:t>.</a:t>
            </a: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b="1" dirty="0">
                <a:latin typeface="Times New Roman" panose="02020603050405020304" pitchFamily="18" charset="0"/>
                <a:cs typeface="Times New Roman" panose="02020603050405020304" pitchFamily="18" charset="0"/>
              </a:rPr>
              <a:t>Respiratorna </a:t>
            </a:r>
            <a:r>
              <a:rPr lang="hr-HR" altLang="sr-Latn-RS" sz="2800" b="1" dirty="0" err="1">
                <a:latin typeface="Times New Roman" panose="02020603050405020304" pitchFamily="18" charset="0"/>
                <a:cs typeface="Times New Roman" panose="02020603050405020304" pitchFamily="18" charset="0"/>
              </a:rPr>
              <a:t>kongestija</a:t>
            </a:r>
            <a:r>
              <a:rPr lang="hr-HR" altLang="sr-Latn-RS" sz="2800" b="1" dirty="0">
                <a:latin typeface="Times New Roman" panose="02020603050405020304" pitchFamily="18" charset="0"/>
                <a:cs typeface="Times New Roman" panose="02020603050405020304" pitchFamily="18" charset="0"/>
              </a:rPr>
              <a:t> na kraju života-</a:t>
            </a:r>
            <a:r>
              <a:rPr lang="hr-HR" altLang="sr-Latn-RS" sz="2800" dirty="0">
                <a:latin typeface="Times New Roman" panose="02020603050405020304" pitchFamily="18" charset="0"/>
                <a:cs typeface="Times New Roman" panose="02020603050405020304" pitchFamily="18" charset="0"/>
              </a:rPr>
              <a:t>kumulacija sekreta sa </a:t>
            </a:r>
            <a:r>
              <a:rPr lang="hr-HR" altLang="sr-Latn-RS" sz="2800" dirty="0" err="1">
                <a:latin typeface="Times New Roman" panose="02020603050405020304" pitchFamily="18" charset="0"/>
                <a:cs typeface="Times New Roman" panose="02020603050405020304" pitchFamily="18" charset="0"/>
              </a:rPr>
              <a:t>krkljajućim</a:t>
            </a:r>
            <a:r>
              <a:rPr lang="hr-HR" altLang="sr-Latn-RS" sz="2800" dirty="0">
                <a:latin typeface="Times New Roman" panose="02020603050405020304" pitchFamily="18" charset="0"/>
                <a:cs typeface="Times New Roman" panose="02020603050405020304" pitchFamily="18" charset="0"/>
              </a:rPr>
              <a:t>, zvučnim respiracijama: uvjeriti članove obitelji da to ne uzrokuje više patnje pacijentu, staviti da leži na lijevoj strani, </a:t>
            </a:r>
            <a:r>
              <a:rPr lang="hr-HR" altLang="sr-Latn-RS" sz="2800" dirty="0" err="1">
                <a:latin typeface="Times New Roman" panose="02020603050405020304" pitchFamily="18" charset="0"/>
                <a:cs typeface="Times New Roman" panose="02020603050405020304" pitchFamily="18" charset="0"/>
              </a:rPr>
              <a:t>antikolinergični</a:t>
            </a:r>
            <a:r>
              <a:rPr lang="hr-HR" altLang="sr-Latn-RS" sz="2800" dirty="0">
                <a:latin typeface="Times New Roman" panose="02020603050405020304" pitchFamily="18" charset="0"/>
                <a:cs typeface="Times New Roman" panose="02020603050405020304" pitchFamily="18" charset="0"/>
              </a:rPr>
              <a:t> lijekovi za sušenje sekreta (</a:t>
            </a:r>
            <a:r>
              <a:rPr lang="hr-HR" altLang="sr-Latn-RS" sz="2800" dirty="0" err="1">
                <a:latin typeface="Times New Roman" panose="02020603050405020304" pitchFamily="18" charset="0"/>
                <a:cs typeface="Times New Roman" panose="02020603050405020304" pitchFamily="18" charset="0"/>
              </a:rPr>
              <a:t>scopolamin</a:t>
            </a:r>
            <a:r>
              <a:rPr lang="hr-HR" altLang="sr-Latn-RS" sz="2800" dirty="0">
                <a:latin typeface="Times New Roman" panose="02020603050405020304" pitchFamily="18" charset="0"/>
                <a:cs typeface="Times New Roman" panose="02020603050405020304" pitchFamily="18" charset="0"/>
              </a:rPr>
              <a:t>)</a:t>
            </a:r>
          </a:p>
          <a:p>
            <a:endParaRPr lang="hr-HR" dirty="0"/>
          </a:p>
        </p:txBody>
      </p:sp>
    </p:spTree>
    <p:extLst>
      <p:ext uri="{BB962C8B-B14F-4D97-AF65-F5344CB8AC3E}">
        <p14:creationId xmlns:p14="http://schemas.microsoft.com/office/powerpoint/2010/main" xmlns="" val="802288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3CAFEC00-0004-4BDB-A5E4-F3D87AFE4BF4}"/>
              </a:ext>
            </a:extLst>
          </p:cNvPr>
          <p:cNvSpPr>
            <a:spLocks noGrp="1"/>
          </p:cNvSpPr>
          <p:nvPr>
            <p:ph type="title"/>
          </p:nvPr>
        </p:nvSpPr>
        <p:spPr/>
        <p:txBody>
          <a:bodyPr/>
          <a:lstStyle/>
          <a:p>
            <a:r>
              <a:rPr lang="hr-HR" altLang="sr-Latn-RS" sz="3600" dirty="0">
                <a:latin typeface="Times New Roman" panose="02020603050405020304" pitchFamily="18" charset="0"/>
                <a:cs typeface="Times New Roman" panose="02020603050405020304" pitchFamily="18" charset="0"/>
              </a:rPr>
              <a:t>Palijativna skrb-drugi simptomi</a:t>
            </a:r>
            <a:endParaRPr lang="hr-HR" sz="3600" dirty="0">
              <a:latin typeface="Times New Roman" panose="02020603050405020304" pitchFamily="18" charset="0"/>
              <a:cs typeface="Times New Roman" panose="02020603050405020304" pitchFamily="18" charset="0"/>
            </a:endParaRPr>
          </a:p>
        </p:txBody>
      </p:sp>
      <p:sp>
        <p:nvSpPr>
          <p:cNvPr id="3" name="Rezervirano mjesto sadržaja 2">
            <a:extLst>
              <a:ext uri="{FF2B5EF4-FFF2-40B4-BE49-F238E27FC236}">
                <a16:creationId xmlns:a16="http://schemas.microsoft.com/office/drawing/2014/main" xmlns="" id="{AAC72C03-9263-4AE6-8365-E4905B68DDAE}"/>
              </a:ext>
            </a:extLst>
          </p:cNvPr>
          <p:cNvSpPr>
            <a:spLocks noGrp="1"/>
          </p:cNvSpPr>
          <p:nvPr>
            <p:ph idx="1"/>
          </p:nvPr>
        </p:nvSpPr>
        <p:spPr/>
        <p:txBody>
          <a:bodyPr/>
          <a:lstStyle/>
          <a:p>
            <a:pPr algn="just"/>
            <a:r>
              <a:rPr lang="hr-HR" altLang="sr-Latn-RS" sz="2800" b="1" dirty="0">
                <a:latin typeface="Times New Roman" panose="02020603050405020304" pitchFamily="18" charset="0"/>
                <a:cs typeface="Times New Roman" panose="02020603050405020304" pitchFamily="18" charset="0"/>
              </a:rPr>
              <a:t>Terminalna uznemirenost na kraju života</a:t>
            </a:r>
            <a:r>
              <a:rPr lang="hr-HR" altLang="sr-Latn-RS" sz="2800" dirty="0">
                <a:latin typeface="Times New Roman" panose="02020603050405020304" pitchFamily="18" charset="0"/>
                <a:cs typeface="Times New Roman" panose="02020603050405020304" pitchFamily="18" charset="0"/>
              </a:rPr>
              <a:t>-isključiti svaki neotklonjeni bol, zadržavanje fekalija i urina. Riješiti problem ako egzistira. </a:t>
            </a:r>
          </a:p>
          <a:p>
            <a:pPr algn="just"/>
            <a:endParaRPr lang="hr-HR" altLang="sr-Latn-RS" sz="2800" dirty="0">
              <a:latin typeface="Times New Roman" panose="02020603050405020304" pitchFamily="18" charset="0"/>
              <a:cs typeface="Times New Roman" panose="02020603050405020304" pitchFamily="18" charset="0"/>
            </a:endParaRPr>
          </a:p>
          <a:p>
            <a:pPr algn="just">
              <a:buNone/>
            </a:pPr>
            <a:endParaRPr lang="hr-HR" altLang="sr-Latn-RS" sz="2800" dirty="0">
              <a:latin typeface="Times New Roman" panose="02020603050405020304" pitchFamily="18" charset="0"/>
              <a:cs typeface="Times New Roman" panose="02020603050405020304" pitchFamily="18" charset="0"/>
            </a:endParaRPr>
          </a:p>
          <a:p>
            <a:pPr algn="just"/>
            <a:r>
              <a:rPr lang="hr-HR" altLang="sr-Latn-RS" sz="2800" dirty="0" err="1">
                <a:latin typeface="Times New Roman" panose="02020603050405020304" pitchFamily="18" charset="0"/>
                <a:cs typeface="Times New Roman" panose="02020603050405020304" pitchFamily="18" charset="0"/>
              </a:rPr>
              <a:t>Lorazepam</a:t>
            </a:r>
            <a:r>
              <a:rPr lang="hr-HR" altLang="sr-Latn-RS" sz="2800" dirty="0">
                <a:latin typeface="Times New Roman" panose="02020603050405020304" pitchFamily="18" charset="0"/>
                <a:cs typeface="Times New Roman" panose="02020603050405020304" pitchFamily="18" charset="0"/>
              </a:rPr>
              <a:t>, </a:t>
            </a:r>
            <a:r>
              <a:rPr lang="hr-HR" altLang="sr-Latn-RS" sz="2800" dirty="0" err="1">
                <a:latin typeface="Times New Roman" panose="02020603050405020304" pitchFamily="18" charset="0"/>
                <a:cs typeface="Times New Roman" panose="02020603050405020304" pitchFamily="18" charset="0"/>
              </a:rPr>
              <a:t>midazolam</a:t>
            </a:r>
            <a:r>
              <a:rPr lang="hr-HR" altLang="sr-Latn-RS" sz="2800" dirty="0">
                <a:latin typeface="Times New Roman" panose="02020603050405020304" pitchFamily="18" charset="0"/>
                <a:cs typeface="Times New Roman" panose="02020603050405020304" pitchFamily="18" charset="0"/>
              </a:rPr>
              <a:t> i </a:t>
            </a:r>
            <a:r>
              <a:rPr lang="hr-HR" altLang="sr-Latn-RS" sz="2800" dirty="0" err="1">
                <a:latin typeface="Times New Roman" panose="02020603050405020304" pitchFamily="18" charset="0"/>
                <a:cs typeface="Times New Roman" panose="02020603050405020304" pitchFamily="18" charset="0"/>
              </a:rPr>
              <a:t>haloperidol</a:t>
            </a:r>
            <a:r>
              <a:rPr lang="hr-HR" altLang="sr-Latn-RS" sz="2800" dirty="0">
                <a:latin typeface="Times New Roman" panose="02020603050405020304" pitchFamily="18" charset="0"/>
                <a:cs typeface="Times New Roman" panose="02020603050405020304" pitchFamily="18" charset="0"/>
              </a:rPr>
              <a:t> se, ako je potrebno, mogu dodati </a:t>
            </a:r>
            <a:r>
              <a:rPr lang="hr-HR" altLang="sr-Latn-RS" sz="2800" dirty="0" err="1">
                <a:latin typeface="Times New Roman" panose="02020603050405020304" pitchFamily="18" charset="0"/>
                <a:cs typeface="Times New Roman" panose="02020603050405020304" pitchFamily="18" charset="0"/>
              </a:rPr>
              <a:t>benzodiazepinima</a:t>
            </a:r>
            <a:r>
              <a:rPr lang="hr-HR" altLang="sr-Latn-RS" sz="2800" dirty="0">
                <a:latin typeface="Times New Roman" panose="02020603050405020304" pitchFamily="18" charset="0"/>
                <a:cs typeface="Times New Roman" panose="02020603050405020304" pitchFamily="18" charset="0"/>
              </a:rPr>
              <a:t>.</a:t>
            </a:r>
            <a:endParaRPr lang="hr-HR" altLang="sr-Latn-RS" sz="2800" b="1" dirty="0">
              <a:latin typeface="Times New Roman" panose="02020603050405020304" pitchFamily="18" charset="0"/>
              <a:cs typeface="Times New Roman" panose="02020603050405020304" pitchFamily="18" charset="0"/>
            </a:endParaRPr>
          </a:p>
          <a:p>
            <a:endParaRPr lang="hr-HR" dirty="0"/>
          </a:p>
        </p:txBody>
      </p:sp>
    </p:spTree>
    <p:extLst>
      <p:ext uri="{BB962C8B-B14F-4D97-AF65-F5344CB8AC3E}">
        <p14:creationId xmlns:p14="http://schemas.microsoft.com/office/powerpoint/2010/main" xmlns="" val="625407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3200" dirty="0" smtClean="0"/>
              <a:t>Savjetovanje obitelji što da očekuju kad pacijent umire</a:t>
            </a:r>
            <a:endParaRPr lang="hr-HR" sz="3200" dirty="0"/>
          </a:p>
        </p:txBody>
      </p:sp>
      <p:sp>
        <p:nvSpPr>
          <p:cNvPr id="3" name="Content Placeholder 2"/>
          <p:cNvSpPr>
            <a:spLocks noGrp="1"/>
          </p:cNvSpPr>
          <p:nvPr>
            <p:ph idx="1"/>
          </p:nvPr>
        </p:nvSpPr>
        <p:spPr/>
        <p:txBody>
          <a:bodyPr>
            <a:normAutofit fontScale="92500" lnSpcReduction="20000"/>
          </a:bodyPr>
          <a:lstStyle/>
          <a:p>
            <a:pPr>
              <a:buNone/>
            </a:pPr>
            <a:r>
              <a:rPr lang="hr-HR" dirty="0" smtClean="0"/>
              <a:t>Članovi obitelji očekuju od liječnika i sestre da im pomognu saznati što da očekuju kad im voljena osoba umire. Bez obzira na uzroke, postoji zajednički završni put kojim prolazi većina pacijenata. I</a:t>
            </a:r>
          </a:p>
          <a:p>
            <a:r>
              <a:rPr lang="hr-HR" b="1" dirty="0" smtClean="0"/>
              <a:t>Socijalno povlačenje- </a:t>
            </a:r>
            <a:r>
              <a:rPr lang="hr-HR" dirty="0" smtClean="0"/>
              <a:t>normalno je da umirući pacijent kao osoba postaje manje zainteresiran za svoju okolinu. Odvajanje počinje prvo od svijeta - više nema interesa za novine ili televiziju, a zatim za ljude - više ne želi posjete susjeda, a na kraju niti djece, unučadi, a možda čak niti onih osoba koje je najviše volio. Uz to povlačenje dolazi manja potreba za komuniciramnjem s drugima, čak i s užom obitelji.</a:t>
            </a:r>
          </a:p>
          <a:p>
            <a:r>
              <a:rPr lang="hr-HR" b="1" dirty="0" smtClean="0"/>
              <a:t>Hrana</a:t>
            </a:r>
            <a:r>
              <a:rPr lang="hr-HR" dirty="0" smtClean="0"/>
              <a:t> Pacijent će imati smanjenu potrebu za hranom i pićem kako se tijelo priprema da umre. To je nekim obiteljima jedna od najtežih stvari za prihvatiti. Postoji postupno smanjenje apetita i interesa za jelo - čak i za njihovu omiljenu hranu. Interes se može gubiti i vraćati. Pacijent ne umire od gladovanja, već je to odraz osnovne bolesti. Tekućine su prihvatljivije od čvrste hrane - pratite pacijentove izbore i ne hranite ga na silu.</a:t>
            </a:r>
            <a:endParaRPr lang="hr-H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3200" dirty="0" smtClean="0"/>
              <a:t>Savjetovanje obitelji što da očekuju kad pacijent umire</a:t>
            </a:r>
            <a:endParaRPr lang="hr-HR" sz="3200" dirty="0"/>
          </a:p>
        </p:txBody>
      </p:sp>
      <p:sp>
        <p:nvSpPr>
          <p:cNvPr id="3" name="Content Placeholder 2"/>
          <p:cNvSpPr>
            <a:spLocks noGrp="1"/>
          </p:cNvSpPr>
          <p:nvPr>
            <p:ph idx="1"/>
          </p:nvPr>
        </p:nvSpPr>
        <p:spPr/>
        <p:txBody>
          <a:bodyPr/>
          <a:lstStyle/>
          <a:p>
            <a:r>
              <a:rPr lang="hr-HR" b="1" dirty="0" smtClean="0"/>
              <a:t>Spavanje-</a:t>
            </a:r>
            <a:r>
              <a:rPr lang="hr-HR" dirty="0" smtClean="0"/>
              <a:t> Pacijent će sve više i više vremena provoditi spavajući; može mu biti teško držati oči otvorene. To je rezultat promjene u metabolizmu organizma uslijed bolesti. Savjetujte obitelji da provodi više vremena s pacijentom onda kad je najbudniji; to može biti usred noći.</a:t>
            </a:r>
          </a:p>
          <a:p>
            <a:r>
              <a:rPr lang="hr-HR" b="1" dirty="0" smtClean="0"/>
              <a:t>Dezorijentiranost-</a:t>
            </a:r>
            <a:r>
              <a:rPr lang="hr-HR" dirty="0" smtClean="0"/>
              <a:t> Pacijent može postati dezorijetniran o vremenu, mjestu i identitetu ljudi oko njega; može vidjeti ljude koji nisu tu. Neki pacijenti opisuju da vide članove obitelji koji su već umrli. Ponekad pacijenti opisuju njihovu dobrodošlicu ili pozive. Iako sam pacijent ne mora time biti potresen, to je za obitelj i zdravstvene radnike često uznemirujuće. Pažljivo orijentirajte pacijenta ako on to traži. Ako pacijent nije uznemiren, nema potrebe da ga se “ispravlja”.</a:t>
            </a:r>
            <a:endParaRPr lang="hr-H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3200" dirty="0" smtClean="0"/>
              <a:t>Savjetovanje obitelji što da očekuju kad pacijent umire</a:t>
            </a:r>
            <a:endParaRPr lang="hr-HR" sz="3200" dirty="0"/>
          </a:p>
        </p:txBody>
      </p:sp>
      <p:sp>
        <p:nvSpPr>
          <p:cNvPr id="3" name="Content Placeholder 2"/>
          <p:cNvSpPr>
            <a:spLocks noGrp="1"/>
          </p:cNvSpPr>
          <p:nvPr>
            <p:ph idx="1"/>
          </p:nvPr>
        </p:nvSpPr>
        <p:spPr/>
        <p:txBody>
          <a:bodyPr>
            <a:normAutofit lnSpcReduction="10000"/>
          </a:bodyPr>
          <a:lstStyle/>
          <a:p>
            <a:r>
              <a:rPr lang="hr-HR" b="1" dirty="0" smtClean="0"/>
              <a:t>Nemir-</a:t>
            </a:r>
            <a:r>
              <a:rPr lang="hr-HR" dirty="0" smtClean="0"/>
              <a:t> Pacijent može postati nemiran i potezati posteljinu. Ovi simptomi su znak promjene u metabolizmu. Razgovarajte s pacijentom smireno tako da ga ne prepadnete ili uplašite. Ako pacijent predstavlja opasnost za sebe ili druge, možete mu propisati sedativni neuroleptik (klorpromazin), ili neuroleptik (haloperidol) u kombinaciji s benzodiazepinima (npr. lorazepam), da bi se pacijent primirio.</a:t>
            </a:r>
          </a:p>
          <a:p>
            <a:r>
              <a:rPr lang="vi-VN" b="1" dirty="0" smtClean="0"/>
              <a:t>Smanjeni osjeti</a:t>
            </a:r>
            <a:r>
              <a:rPr lang="hr-HR" b="1" dirty="0" smtClean="0"/>
              <a:t>-</a:t>
            </a:r>
            <a:r>
              <a:rPr lang="vi-VN" b="1" dirty="0" smtClean="0"/>
              <a:t> </a:t>
            </a:r>
            <a:r>
              <a:rPr lang="vi-VN" dirty="0" smtClean="0"/>
              <a:t>Jasnoća sluha i vida mogu se smanjiti. Prigušeno svjetlo u sobi može spriječiti pogrešno tumačenje viđenoga. Nikad ne pretpostavljajte da pacijent ne možete čuti zato što je sluh posljednje od pet čula koja se gase.</a:t>
            </a:r>
            <a:endParaRPr lang="hr-HR" dirty="0" smtClean="0"/>
          </a:p>
          <a:p>
            <a:r>
              <a:rPr lang="hr-HR" b="1" dirty="0" smtClean="0"/>
              <a:t>Inkontinencija urina i stolice- </a:t>
            </a:r>
            <a:r>
              <a:rPr lang="hr-HR" dirty="0" smtClean="0"/>
              <a:t>To često nije problem sve do neposredno pred smrt. Potaknite obitelj da sudjeluje u neposrednoj skrbi. Po potrebi koristite pelene za odrasle i/ili urinski kateter. Što je smrt bliža, urin postaje oskudniji i tamniji.</a:t>
            </a:r>
          </a:p>
        </p:txBody>
      </p:sp>
      <p:sp>
        <p:nvSpPr>
          <p:cNvPr id="4" name="Rectangle 3"/>
          <p:cNvSpPr/>
          <p:nvPr/>
        </p:nvSpPr>
        <p:spPr>
          <a:xfrm>
            <a:off x="3048000" y="1345475"/>
            <a:ext cx="6096000" cy="369332"/>
          </a:xfrm>
          <a:prstGeom prst="rect">
            <a:avLst/>
          </a:prstGeom>
        </p:spPr>
        <p:txBody>
          <a:bodyPr wrap="square">
            <a:spAutoFit/>
          </a:bodyPr>
          <a:lstStyle/>
          <a:p>
            <a:endParaRPr lang="hr-H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3200" dirty="0" smtClean="0"/>
              <a:t>Fizičke promjene kad se smrt približi</a:t>
            </a:r>
            <a:endParaRPr lang="hr-HR" sz="3200" dirty="0"/>
          </a:p>
        </p:txBody>
      </p:sp>
      <p:sp>
        <p:nvSpPr>
          <p:cNvPr id="3" name="Content Placeholder 2"/>
          <p:cNvSpPr>
            <a:spLocks noGrp="1"/>
          </p:cNvSpPr>
          <p:nvPr>
            <p:ph idx="1"/>
          </p:nvPr>
        </p:nvSpPr>
        <p:spPr/>
        <p:txBody>
          <a:bodyPr>
            <a:normAutofit fontScale="85000" lnSpcReduction="20000"/>
          </a:bodyPr>
          <a:lstStyle/>
          <a:p>
            <a:r>
              <a:rPr lang="vi-VN" b="1" dirty="0" smtClean="0"/>
              <a:t>Krvni tlak </a:t>
            </a:r>
            <a:r>
              <a:rPr lang="vi-VN" dirty="0" smtClean="0"/>
              <a:t>se smanjuje; puls se može ubrzati ili usporiti. </a:t>
            </a:r>
            <a:endParaRPr lang="hr-HR" dirty="0" smtClean="0"/>
          </a:p>
          <a:p>
            <a:r>
              <a:rPr lang="vi-VN" b="1" dirty="0" smtClean="0"/>
              <a:t>Temperatura tijela </a:t>
            </a:r>
            <a:r>
              <a:rPr lang="vi-VN" dirty="0" smtClean="0"/>
              <a:t>može varirati; febrilitet je uobičajen. </a:t>
            </a:r>
            <a:endParaRPr lang="hr-HR" dirty="0" smtClean="0"/>
          </a:p>
          <a:p>
            <a:r>
              <a:rPr lang="vi-VN" b="1" dirty="0" smtClean="0"/>
              <a:t>Znojenje</a:t>
            </a:r>
            <a:r>
              <a:rPr lang="vi-VN" dirty="0" smtClean="0"/>
              <a:t> se pojačava, koža je hladna i ljepljiva.</a:t>
            </a:r>
            <a:endParaRPr lang="hr-HR" dirty="0" smtClean="0"/>
          </a:p>
          <a:p>
            <a:r>
              <a:rPr lang="vi-VN" b="1" dirty="0" smtClean="0"/>
              <a:t>Promjene u boji kože</a:t>
            </a:r>
            <a:r>
              <a:rPr lang="vi-VN" dirty="0" smtClean="0"/>
              <a:t>: rumena u groznici, plavkasta kad je hladna. Žućkasto bljedilo (nemojte ga pobrkati sa žuticom) često najavljuje blisku smrt.</a:t>
            </a:r>
            <a:endParaRPr lang="hr-HR" dirty="0" smtClean="0"/>
          </a:p>
          <a:p>
            <a:r>
              <a:rPr lang="vi-VN" dirty="0" smtClean="0"/>
              <a:t>Javljaju se i </a:t>
            </a:r>
            <a:r>
              <a:rPr lang="vi-VN" b="1" dirty="0" smtClean="0"/>
              <a:t>promjene u disanju</a:t>
            </a:r>
            <a:r>
              <a:rPr lang="vi-VN" dirty="0" smtClean="0"/>
              <a:t>. Disanje može biti ubrzano, usporeno ili nepravilno; periodi apneje su uobičajeni. </a:t>
            </a:r>
            <a:endParaRPr lang="hr-HR" dirty="0" smtClean="0"/>
          </a:p>
          <a:p>
            <a:r>
              <a:rPr lang="vi-VN" b="1" dirty="0" smtClean="0"/>
              <a:t>Kongestija dišnih puteva </a:t>
            </a:r>
            <a:r>
              <a:rPr lang="vi-VN" dirty="0" smtClean="0"/>
              <a:t>javlja se kao hroptavi zvuk iz pluća i/ili gornjega grla. To se događa zato što je pacijent preslab da bi pročistio grlo ili kašljao. Kongestija može biti povezana s položajem tijela, može biti vrlo glasna, a ponekad sama od sebe dolazi i odlazi. Korisni su antikolinergički lijekovi (npr. skopolamin ili glikopirolat). Podizanje glave s uzglavlja i čišćenje usne šupljine pacijentu poboljšava udobnost, a obitelji daje da nešto rade. </a:t>
            </a:r>
            <a:endParaRPr lang="hr-HR" dirty="0" smtClean="0"/>
          </a:p>
          <a:p>
            <a:r>
              <a:rPr lang="vi-VN" b="1" dirty="0" smtClean="0"/>
              <a:t>Ruke i noge </a:t>
            </a:r>
            <a:r>
              <a:rPr lang="vi-VN" dirty="0" smtClean="0"/>
              <a:t>mogu postati hladne na dodir. Šake i stopala postaju ljubičasti. Koljena, gležnjevi i koljena su mrljasti, marmorizirani. Ovi simptomi su rezultat smanjene cirkulacije. </a:t>
            </a:r>
            <a:endParaRPr lang="hr-HR" dirty="0" smtClean="0"/>
          </a:p>
          <a:p>
            <a:r>
              <a:rPr lang="vi-VN" dirty="0" smtClean="0"/>
              <a:t>Pacijent prije smrti pada u </a:t>
            </a:r>
            <a:r>
              <a:rPr lang="vi-VN" b="1" dirty="0" smtClean="0"/>
              <a:t>komu </a:t>
            </a:r>
            <a:r>
              <a:rPr lang="vi-VN" dirty="0" smtClean="0"/>
              <a:t>i više ne odgovara na verbalne ili taktilne podražaje. </a:t>
            </a:r>
            <a:endParaRPr lang="hr-H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200" dirty="0" smtClean="0"/>
              <a:t>Kako znati da je smrt nastupila</a:t>
            </a:r>
            <a:endParaRPr lang="hr-HR" sz="3200" dirty="0"/>
          </a:p>
        </p:txBody>
      </p:sp>
      <p:sp>
        <p:nvSpPr>
          <p:cNvPr id="3" name="Content Placeholder 2"/>
          <p:cNvSpPr>
            <a:spLocks noGrp="1"/>
          </p:cNvSpPr>
          <p:nvPr>
            <p:ph idx="1"/>
          </p:nvPr>
        </p:nvSpPr>
        <p:spPr/>
        <p:txBody>
          <a:bodyPr/>
          <a:lstStyle/>
          <a:p>
            <a:r>
              <a:rPr lang="hr-HR" dirty="0" smtClean="0"/>
              <a:t>Nema disanja niti otkucaja srca.</a:t>
            </a:r>
          </a:p>
          <a:p>
            <a:r>
              <a:rPr lang="hr-HR" dirty="0" smtClean="0"/>
              <a:t>Gubitak kontrole crijeva ili mjehura.</a:t>
            </a:r>
          </a:p>
          <a:p>
            <a:r>
              <a:rPr lang="hr-HR" dirty="0" smtClean="0"/>
              <a:t>Nema odgovora na verbalne komande ili blago potresanje.</a:t>
            </a:r>
          </a:p>
          <a:p>
            <a:r>
              <a:rPr lang="hr-HR" dirty="0" smtClean="0"/>
              <a:t>Kapci su malo otvoreni; oči su fiksirane na jednu točku. </a:t>
            </a:r>
          </a:p>
          <a:p>
            <a:r>
              <a:rPr lang="hr-HR" dirty="0" smtClean="0"/>
              <a:t>Vilica je opuštena, a usta su malo otvorena</a:t>
            </a:r>
            <a:r>
              <a:rPr lang="hr-HR" dirty="0" smtClean="0"/>
              <a:t>.</a:t>
            </a:r>
          </a:p>
          <a:p>
            <a:endParaRPr lang="hr-HR" dirty="0" smtClean="0"/>
          </a:p>
          <a:p>
            <a:pPr>
              <a:buNone/>
            </a:pPr>
            <a:r>
              <a:rPr lang="hr-HR" smtClean="0">
                <a:hlinkClick r:id="rId2"/>
              </a:rPr>
              <a:t>https://www.hzhm.hr/source/smjernice/Nacionalne-smjernice-za-rad-izvanbolnicke-i-bolnicke.pdf</a:t>
            </a:r>
            <a:endParaRPr lang="hr-H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23549DC9-D086-47D8-B13F-3B874C5E1696}"/>
              </a:ext>
            </a:extLst>
          </p:cNvPr>
          <p:cNvSpPr>
            <a:spLocks noGrp="1"/>
          </p:cNvSpPr>
          <p:nvPr>
            <p:ph type="title"/>
          </p:nvPr>
        </p:nvSpPr>
        <p:spPr/>
        <p:txBody>
          <a:bodyPr/>
          <a:lstStyle/>
          <a:p>
            <a:r>
              <a:rPr lang="hr-HR" dirty="0">
                <a:latin typeface="Times New Roman" panose="02020603050405020304" pitchFamily="18" charset="0"/>
                <a:cs typeface="Times New Roman" panose="02020603050405020304" pitchFamily="18" charset="0"/>
              </a:rPr>
              <a:t>Hvala na pozornosti.</a:t>
            </a:r>
          </a:p>
        </p:txBody>
      </p:sp>
      <p:sp>
        <p:nvSpPr>
          <p:cNvPr id="3" name="Rezervirano mjesto teksta 2">
            <a:extLst>
              <a:ext uri="{FF2B5EF4-FFF2-40B4-BE49-F238E27FC236}">
                <a16:creationId xmlns:a16="http://schemas.microsoft.com/office/drawing/2014/main" xmlns="" id="{88218F6D-F585-44C5-A1DC-74870C302EDA}"/>
              </a:ext>
            </a:extLst>
          </p:cNvPr>
          <p:cNvSpPr>
            <a:spLocks noGrp="1"/>
          </p:cNvSpPr>
          <p:nvPr>
            <p:ph type="body" idx="1"/>
          </p:nvPr>
        </p:nvSpPr>
        <p:spPr/>
        <p:txBody>
          <a:bodyPr/>
          <a:lstStyle/>
          <a:p>
            <a:endParaRPr lang="hr-HR"/>
          </a:p>
        </p:txBody>
      </p:sp>
    </p:spTree>
    <p:extLst>
      <p:ext uri="{BB962C8B-B14F-4D97-AF65-F5344CB8AC3E}">
        <p14:creationId xmlns:p14="http://schemas.microsoft.com/office/powerpoint/2010/main" xmlns="" val="29467695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505</TotalTime>
  <Words>1880</Words>
  <Application>Microsoft Office PowerPoint</Application>
  <PresentationFormat>Custom</PresentationFormat>
  <Paragraphs>172</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Ion</vt:lpstr>
      <vt:lpstr>Palijativna skrb</vt:lpstr>
      <vt:lpstr>    Smrt sama po sebi nije izraz neuspjeha medicine, ali nehumana smrt dočekana u             patnjama sigurno jest.</vt:lpstr>
      <vt:lpstr>Palijativna skrb</vt:lpstr>
      <vt:lpstr>Palijativna skrb</vt:lpstr>
      <vt:lpstr>Palijativna skrb</vt:lpstr>
      <vt:lpstr>Faze koje prolaze umirući</vt:lpstr>
      <vt:lpstr>Palijativna skrb- pitanja bolesnika i obitelji</vt:lpstr>
      <vt:lpstr>Palijativna medicina- tri osnovna područja</vt:lpstr>
      <vt:lpstr>Liječenje simptoma</vt:lpstr>
      <vt:lpstr>Najčešći simptomi</vt:lpstr>
      <vt:lpstr>Liječenje boli - analgetici</vt:lpstr>
      <vt:lpstr>Koanalgetici </vt:lpstr>
      <vt:lpstr>Skala za određivanje jačine boli -bol je ono što pacijent kaže da boli-</vt:lpstr>
      <vt:lpstr>Analgetska ljestvica</vt:lpstr>
      <vt:lpstr>Paracetamol i nesteroidni protuupalni lijekovi (NSAIL) </vt:lpstr>
      <vt:lpstr>Neopioidni analgetici</vt:lpstr>
      <vt:lpstr>Opioidni analgetici – putovi unosa</vt:lpstr>
      <vt:lpstr>Opći principi za održavanje opioidne terapije</vt:lpstr>
      <vt:lpstr>DOSTUPNI BLAGI OPIOIDNI ANALGETICI</vt:lpstr>
      <vt:lpstr>DOSTUPNI JAKI OPIOIDNI ANALGETICI</vt:lpstr>
      <vt:lpstr>DOSTUPNI JAKI OPIOIDNI ANALGETICI</vt:lpstr>
      <vt:lpstr>EKVIANALGETSKE DOZE OPIOIDNIH ANALGETIKA</vt:lpstr>
      <vt:lpstr>EKVIANALGETSKE DOZE OPIOIDNIH ANALGETIKA</vt:lpstr>
      <vt:lpstr>Ukidanje terapije jakim opioidom</vt:lpstr>
      <vt:lpstr>Prevencija i liječenje opioidnih nuspojava</vt:lpstr>
      <vt:lpstr>KOMBINACIJE ANALGETIKA</vt:lpstr>
      <vt:lpstr>Palijativna skrb-nuspojave opioida</vt:lpstr>
      <vt:lpstr>Palijativna skrb - drugi simptomi</vt:lpstr>
      <vt:lpstr>Palijativna skrb-drugi simptomi</vt:lpstr>
      <vt:lpstr>Palijativna skrb-drugi simptomi</vt:lpstr>
      <vt:lpstr>Palijativna skrb-drugi simptomi</vt:lpstr>
      <vt:lpstr>Savjetovanje obitelji što da očekuju kad pacijent umire</vt:lpstr>
      <vt:lpstr>Savjetovanje obitelji što da očekuju kad pacijent umire</vt:lpstr>
      <vt:lpstr>Savjetovanje obitelji što da očekuju kad pacijent umire</vt:lpstr>
      <vt:lpstr>Fizičke promjene kad se smrt približi</vt:lpstr>
      <vt:lpstr>Kako znati da je smrt nastupila</vt:lpstr>
      <vt:lpstr>Hvala na pozornosti.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Palijativna skrb</dc:title>
  <dc:creator>ASUS</dc:creator>
  <cp:lastModifiedBy>User</cp:lastModifiedBy>
  <cp:revision>41</cp:revision>
  <dcterms:created xsi:type="dcterms:W3CDTF">2019-03-06T16:17:35Z</dcterms:created>
  <dcterms:modified xsi:type="dcterms:W3CDTF">2022-04-07T22:00:06Z</dcterms:modified>
</cp:coreProperties>
</file>