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12192000" cy="6858000"/>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slaj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hr-HR" smtClean="0"/>
              <a:t>Uredite stil naslova matrice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r-HR" smtClean="0"/>
              <a:t>Uredite stil podnaslova matrice</a:t>
            </a:r>
            <a:endParaRPr lang="en-US" dirty="0"/>
          </a:p>
        </p:txBody>
      </p:sp>
      <p:sp>
        <p:nvSpPr>
          <p:cNvPr id="4" name="Date Placeholder 3"/>
          <p:cNvSpPr>
            <a:spLocks noGrp="1"/>
          </p:cNvSpPr>
          <p:nvPr>
            <p:ph type="dt" sz="half" idx="10"/>
          </p:nvPr>
        </p:nvSpPr>
        <p:spPr/>
        <p:txBody>
          <a:bodyPr/>
          <a:lstStyle/>
          <a:p>
            <a:fld id="{25910BA5-4C95-42D4-BB1C-304A97B21120}" type="datetimeFigureOut">
              <a:rPr lang="hr-HR" smtClean="0"/>
              <a:t>3.4.2022.</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E01579CB-60B9-40CA-A0CE-76CF1D46B7A2}" type="slidenum">
              <a:rPr lang="hr-HR" smtClean="0"/>
              <a:t>‹#›</a:t>
            </a:fld>
            <a:endParaRPr lang="hr-HR"/>
          </a:p>
        </p:txBody>
      </p:sp>
    </p:spTree>
    <p:extLst>
      <p:ext uri="{BB962C8B-B14F-4D97-AF65-F5344CB8AC3E}">
        <p14:creationId xmlns:p14="http://schemas.microsoft.com/office/powerpoint/2010/main" val="1652534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 sadržaj">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smtClean="0"/>
              <a:t>Uredite stil naslova matrice</a:t>
            </a:r>
            <a:endParaRPr lang="en-US" dirty="0"/>
          </a:p>
        </p:txBody>
      </p:sp>
      <p:sp>
        <p:nvSpPr>
          <p:cNvPr id="3" name="Content Placeholder 2"/>
          <p:cNvSpPr>
            <a:spLocks noGrp="1"/>
          </p:cNvSpPr>
          <p:nvPr>
            <p:ph idx="1"/>
          </p:nvPr>
        </p:nvSpPr>
        <p:spPr/>
        <p:txBody>
          <a:bodyPr/>
          <a:lstStyle/>
          <a:p>
            <a:pPr lvl="0"/>
            <a:r>
              <a:rPr lang="hr-HR" smtClean="0"/>
              <a:t>Uredite stilove teksta matrice</a:t>
            </a:r>
          </a:p>
          <a:p>
            <a:pPr lvl="1"/>
            <a:r>
              <a:rPr lang="hr-HR" smtClean="0"/>
              <a:t>Druga razina</a:t>
            </a:r>
          </a:p>
          <a:p>
            <a:pPr lvl="2"/>
            <a:r>
              <a:rPr lang="hr-HR" smtClean="0"/>
              <a:t>Treća razina</a:t>
            </a:r>
          </a:p>
          <a:p>
            <a:pPr lvl="3"/>
            <a:r>
              <a:rPr lang="hr-HR" smtClean="0"/>
              <a:t>Četvrta razina</a:t>
            </a:r>
          </a:p>
          <a:p>
            <a:pPr lvl="4"/>
            <a:r>
              <a:rPr lang="hr-HR" smtClean="0"/>
              <a:t>Peta razina</a:t>
            </a:r>
            <a:endParaRPr lang="en-US" dirty="0"/>
          </a:p>
        </p:txBody>
      </p:sp>
      <p:sp>
        <p:nvSpPr>
          <p:cNvPr id="7" name="Date Placeholder 3"/>
          <p:cNvSpPr>
            <a:spLocks noGrp="1"/>
          </p:cNvSpPr>
          <p:nvPr>
            <p:ph type="dt" sz="half" idx="10"/>
          </p:nvPr>
        </p:nvSpPr>
        <p:spPr/>
        <p:txBody>
          <a:bodyPr/>
          <a:lstStyle/>
          <a:p>
            <a:fld id="{25910BA5-4C95-42D4-BB1C-304A97B21120}" type="datetimeFigureOut">
              <a:rPr lang="hr-HR" smtClean="0"/>
              <a:t>3.4.2022.</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E01579CB-60B9-40CA-A0CE-76CF1D46B7A2}" type="slidenum">
              <a:rPr lang="hr-HR" smtClean="0"/>
              <a:t>‹#›</a:t>
            </a:fld>
            <a:endParaRPr lang="hr-HR"/>
          </a:p>
        </p:txBody>
      </p:sp>
    </p:spTree>
    <p:extLst>
      <p:ext uri="{BB962C8B-B14F-4D97-AF65-F5344CB8AC3E}">
        <p14:creationId xmlns:p14="http://schemas.microsoft.com/office/powerpoint/2010/main" val="17713626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aglavlje sekcije">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hr-HR" smtClean="0"/>
              <a:t>Uredite stil naslova matrice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r-HR" smtClean="0"/>
              <a:t>Uredite stilove teksta matrice</a:t>
            </a:r>
          </a:p>
        </p:txBody>
      </p:sp>
      <p:sp>
        <p:nvSpPr>
          <p:cNvPr id="4" name="Date Placeholder 3"/>
          <p:cNvSpPr>
            <a:spLocks noGrp="1"/>
          </p:cNvSpPr>
          <p:nvPr>
            <p:ph type="dt" sz="half" idx="10"/>
          </p:nvPr>
        </p:nvSpPr>
        <p:spPr/>
        <p:txBody>
          <a:bodyPr/>
          <a:lstStyle/>
          <a:p>
            <a:fld id="{25910BA5-4C95-42D4-BB1C-304A97B21120}" type="datetimeFigureOut">
              <a:rPr lang="hr-HR" smtClean="0"/>
              <a:t>3.4.2022.</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E01579CB-60B9-40CA-A0CE-76CF1D46B7A2}" type="slidenum">
              <a:rPr lang="hr-HR" smtClean="0"/>
              <a:t>‹#›</a:t>
            </a:fld>
            <a:endParaRPr lang="hr-HR"/>
          </a:p>
        </p:txBody>
      </p:sp>
    </p:spTree>
    <p:extLst>
      <p:ext uri="{BB962C8B-B14F-4D97-AF65-F5344CB8AC3E}">
        <p14:creationId xmlns:p14="http://schemas.microsoft.com/office/powerpoint/2010/main" val="3125494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sadržaj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smtClean="0"/>
              <a:t>Uredite stil naslova matrice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r-HR" smtClean="0"/>
              <a:t>Uredite stilove teksta matrice</a:t>
            </a:r>
          </a:p>
          <a:p>
            <a:pPr lvl="1"/>
            <a:r>
              <a:rPr lang="hr-HR" smtClean="0"/>
              <a:t>Druga razina</a:t>
            </a:r>
          </a:p>
          <a:p>
            <a:pPr lvl="2"/>
            <a:r>
              <a:rPr lang="hr-HR" smtClean="0"/>
              <a:t>Treća razina</a:t>
            </a:r>
          </a:p>
          <a:p>
            <a:pPr lvl="3"/>
            <a:r>
              <a:rPr lang="hr-HR" smtClean="0"/>
              <a:t>Četvrta razina</a:t>
            </a:r>
          </a:p>
          <a:p>
            <a:pPr lvl="4"/>
            <a:r>
              <a:rPr lang="hr-HR" smtClean="0"/>
              <a:t>Peta razina</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r-HR" smtClean="0"/>
              <a:t>Uredite stilove teksta matrice</a:t>
            </a:r>
          </a:p>
          <a:p>
            <a:pPr lvl="1"/>
            <a:r>
              <a:rPr lang="hr-HR" smtClean="0"/>
              <a:t>Druga razina</a:t>
            </a:r>
          </a:p>
          <a:p>
            <a:pPr lvl="2"/>
            <a:r>
              <a:rPr lang="hr-HR" smtClean="0"/>
              <a:t>Treća razina</a:t>
            </a:r>
          </a:p>
          <a:p>
            <a:pPr lvl="3"/>
            <a:r>
              <a:rPr lang="hr-HR" smtClean="0"/>
              <a:t>Četvrta razina</a:t>
            </a:r>
          </a:p>
          <a:p>
            <a:pPr lvl="4"/>
            <a:r>
              <a:rPr lang="hr-HR" smtClean="0"/>
              <a:t>Peta razina</a:t>
            </a:r>
            <a:endParaRPr lang="en-US" dirty="0"/>
          </a:p>
        </p:txBody>
      </p:sp>
      <p:sp>
        <p:nvSpPr>
          <p:cNvPr id="5" name="Date Placeholder 4"/>
          <p:cNvSpPr>
            <a:spLocks noGrp="1"/>
          </p:cNvSpPr>
          <p:nvPr>
            <p:ph type="dt" sz="half" idx="10"/>
          </p:nvPr>
        </p:nvSpPr>
        <p:spPr/>
        <p:txBody>
          <a:bodyPr/>
          <a:lstStyle/>
          <a:p>
            <a:fld id="{25910BA5-4C95-42D4-BB1C-304A97B21120}" type="datetimeFigureOut">
              <a:rPr lang="hr-HR" smtClean="0"/>
              <a:t>3.4.2022.</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E01579CB-60B9-40CA-A0CE-76CF1D46B7A2}" type="slidenum">
              <a:rPr lang="hr-HR" smtClean="0"/>
              <a:t>‹#›</a:t>
            </a:fld>
            <a:endParaRPr lang="hr-HR"/>
          </a:p>
        </p:txBody>
      </p:sp>
    </p:spTree>
    <p:extLst>
      <p:ext uri="{BB962C8B-B14F-4D97-AF65-F5344CB8AC3E}">
        <p14:creationId xmlns:p14="http://schemas.microsoft.com/office/powerpoint/2010/main" val="4280679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Usporedb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r-HR" smtClean="0"/>
              <a:t>Uredite stil naslova matrice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smtClean="0"/>
              <a:t>Uredite stilove teksta matrice</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r-HR" smtClean="0"/>
              <a:t>Uredite stilove teksta matrice</a:t>
            </a:r>
          </a:p>
          <a:p>
            <a:pPr lvl="1"/>
            <a:r>
              <a:rPr lang="hr-HR" smtClean="0"/>
              <a:t>Druga razina</a:t>
            </a:r>
          </a:p>
          <a:p>
            <a:pPr lvl="2"/>
            <a:r>
              <a:rPr lang="hr-HR" smtClean="0"/>
              <a:t>Treća razina</a:t>
            </a:r>
          </a:p>
          <a:p>
            <a:pPr lvl="3"/>
            <a:r>
              <a:rPr lang="hr-HR" smtClean="0"/>
              <a:t>Četvrta razina</a:t>
            </a:r>
          </a:p>
          <a:p>
            <a:pPr lvl="4"/>
            <a:r>
              <a:rPr lang="hr-HR" smtClean="0"/>
              <a:t>Peta razina</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smtClean="0"/>
              <a:t>Uredite stilove teksta matrice</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r-HR" smtClean="0"/>
              <a:t>Uredite stilove teksta matrice</a:t>
            </a:r>
          </a:p>
          <a:p>
            <a:pPr lvl="1"/>
            <a:r>
              <a:rPr lang="hr-HR" smtClean="0"/>
              <a:t>Druga razina</a:t>
            </a:r>
          </a:p>
          <a:p>
            <a:pPr lvl="2"/>
            <a:r>
              <a:rPr lang="hr-HR" smtClean="0"/>
              <a:t>Treća razina</a:t>
            </a:r>
          </a:p>
          <a:p>
            <a:pPr lvl="3"/>
            <a:r>
              <a:rPr lang="hr-HR" smtClean="0"/>
              <a:t>Četvrta razina</a:t>
            </a:r>
          </a:p>
          <a:p>
            <a:pPr lvl="4"/>
            <a:r>
              <a:rPr lang="hr-HR" smtClean="0"/>
              <a:t>Peta razina</a:t>
            </a:r>
            <a:endParaRPr lang="en-US" dirty="0"/>
          </a:p>
        </p:txBody>
      </p:sp>
      <p:sp>
        <p:nvSpPr>
          <p:cNvPr id="7" name="Date Placeholder 6"/>
          <p:cNvSpPr>
            <a:spLocks noGrp="1"/>
          </p:cNvSpPr>
          <p:nvPr>
            <p:ph type="dt" sz="half" idx="10"/>
          </p:nvPr>
        </p:nvSpPr>
        <p:spPr/>
        <p:txBody>
          <a:bodyPr/>
          <a:lstStyle/>
          <a:p>
            <a:fld id="{25910BA5-4C95-42D4-BB1C-304A97B21120}" type="datetimeFigureOut">
              <a:rPr lang="hr-HR" smtClean="0"/>
              <a:t>3.4.2022.</a:t>
            </a:fld>
            <a:endParaRPr lang="hr-HR"/>
          </a:p>
        </p:txBody>
      </p:sp>
      <p:sp>
        <p:nvSpPr>
          <p:cNvPr id="8" name="Footer Placeholder 7"/>
          <p:cNvSpPr>
            <a:spLocks noGrp="1"/>
          </p:cNvSpPr>
          <p:nvPr>
            <p:ph type="ftr" sz="quarter" idx="11"/>
          </p:nvPr>
        </p:nvSpPr>
        <p:spPr/>
        <p:txBody>
          <a:bodyPr/>
          <a:lstStyle/>
          <a:p>
            <a:endParaRPr lang="hr-HR"/>
          </a:p>
        </p:txBody>
      </p:sp>
      <p:sp>
        <p:nvSpPr>
          <p:cNvPr id="9" name="Slide Number Placeholder 8"/>
          <p:cNvSpPr>
            <a:spLocks noGrp="1"/>
          </p:cNvSpPr>
          <p:nvPr>
            <p:ph type="sldNum" sz="quarter" idx="12"/>
          </p:nvPr>
        </p:nvSpPr>
        <p:spPr/>
        <p:txBody>
          <a:bodyPr/>
          <a:lstStyle/>
          <a:p>
            <a:fld id="{E01579CB-60B9-40CA-A0CE-76CF1D46B7A2}" type="slidenum">
              <a:rPr lang="hr-HR" smtClean="0"/>
              <a:t>‹#›</a:t>
            </a:fld>
            <a:endParaRPr lang="hr-HR"/>
          </a:p>
        </p:txBody>
      </p:sp>
    </p:spTree>
    <p:extLst>
      <p:ext uri="{BB962C8B-B14F-4D97-AF65-F5344CB8AC3E}">
        <p14:creationId xmlns:p14="http://schemas.microsoft.com/office/powerpoint/2010/main" val="7713938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smtClean="0"/>
              <a:t>Uredite stil naslova matrice</a:t>
            </a:r>
            <a:endParaRPr lang="en-US" dirty="0"/>
          </a:p>
        </p:txBody>
      </p:sp>
      <p:sp>
        <p:nvSpPr>
          <p:cNvPr id="7" name="Date Placeholder 2"/>
          <p:cNvSpPr>
            <a:spLocks noGrp="1"/>
          </p:cNvSpPr>
          <p:nvPr>
            <p:ph type="dt" sz="half" idx="10"/>
          </p:nvPr>
        </p:nvSpPr>
        <p:spPr/>
        <p:txBody>
          <a:bodyPr/>
          <a:lstStyle/>
          <a:p>
            <a:fld id="{25910BA5-4C95-42D4-BB1C-304A97B21120}" type="datetimeFigureOut">
              <a:rPr lang="hr-HR" smtClean="0"/>
              <a:t>3.4.2022.</a:t>
            </a:fld>
            <a:endParaRPr lang="hr-HR"/>
          </a:p>
        </p:txBody>
      </p:sp>
      <p:sp>
        <p:nvSpPr>
          <p:cNvPr id="5" name="Footer Placeholder 3"/>
          <p:cNvSpPr>
            <a:spLocks noGrp="1"/>
          </p:cNvSpPr>
          <p:nvPr>
            <p:ph type="ftr" sz="quarter" idx="11"/>
          </p:nvPr>
        </p:nvSpPr>
        <p:spPr/>
        <p:txBody>
          <a:bodyPr/>
          <a:lstStyle/>
          <a:p>
            <a:endParaRPr lang="hr-HR"/>
          </a:p>
        </p:txBody>
      </p:sp>
      <p:sp>
        <p:nvSpPr>
          <p:cNvPr id="6" name="Slide Number Placeholder 4"/>
          <p:cNvSpPr>
            <a:spLocks noGrp="1"/>
          </p:cNvSpPr>
          <p:nvPr>
            <p:ph type="sldNum" sz="quarter" idx="12"/>
          </p:nvPr>
        </p:nvSpPr>
        <p:spPr/>
        <p:txBody>
          <a:bodyPr/>
          <a:lstStyle/>
          <a:p>
            <a:fld id="{E01579CB-60B9-40CA-A0CE-76CF1D46B7A2}" type="slidenum">
              <a:rPr lang="hr-HR" smtClean="0"/>
              <a:t>‹#›</a:t>
            </a:fld>
            <a:endParaRPr lang="hr-HR"/>
          </a:p>
        </p:txBody>
      </p:sp>
    </p:spTree>
    <p:extLst>
      <p:ext uri="{BB962C8B-B14F-4D97-AF65-F5344CB8AC3E}">
        <p14:creationId xmlns:p14="http://schemas.microsoft.com/office/powerpoint/2010/main" val="15656616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n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25910BA5-4C95-42D4-BB1C-304A97B21120}" type="datetimeFigureOut">
              <a:rPr lang="hr-HR" smtClean="0"/>
              <a:t>3.4.2022.</a:t>
            </a:fld>
            <a:endParaRPr lang="hr-HR"/>
          </a:p>
        </p:txBody>
      </p:sp>
      <p:sp>
        <p:nvSpPr>
          <p:cNvPr id="5" name="Footer Placeholder 2"/>
          <p:cNvSpPr>
            <a:spLocks noGrp="1"/>
          </p:cNvSpPr>
          <p:nvPr>
            <p:ph type="ftr" sz="quarter" idx="11"/>
          </p:nvPr>
        </p:nvSpPr>
        <p:spPr/>
        <p:txBody>
          <a:bodyPr/>
          <a:lstStyle/>
          <a:p>
            <a:endParaRPr lang="hr-HR"/>
          </a:p>
        </p:txBody>
      </p:sp>
      <p:sp>
        <p:nvSpPr>
          <p:cNvPr id="6" name="Slide Number Placeholder 3"/>
          <p:cNvSpPr>
            <a:spLocks noGrp="1"/>
          </p:cNvSpPr>
          <p:nvPr>
            <p:ph type="sldNum" sz="quarter" idx="12"/>
          </p:nvPr>
        </p:nvSpPr>
        <p:spPr/>
        <p:txBody>
          <a:bodyPr/>
          <a:lstStyle/>
          <a:p>
            <a:fld id="{E01579CB-60B9-40CA-A0CE-76CF1D46B7A2}" type="slidenum">
              <a:rPr lang="hr-HR" smtClean="0"/>
              <a:t>‹#›</a:t>
            </a:fld>
            <a:endParaRPr lang="hr-HR"/>
          </a:p>
        </p:txBody>
      </p:sp>
    </p:spTree>
    <p:extLst>
      <p:ext uri="{BB962C8B-B14F-4D97-AF65-F5344CB8AC3E}">
        <p14:creationId xmlns:p14="http://schemas.microsoft.com/office/powerpoint/2010/main" val="1776553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držaj s opisom">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hr-HR" smtClean="0"/>
              <a:t>Uredite stil naslova matrice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hr-HR" smtClean="0"/>
              <a:t>Uredite stilove teksta matrice</a:t>
            </a:r>
          </a:p>
          <a:p>
            <a:pPr lvl="1"/>
            <a:r>
              <a:rPr lang="hr-HR" smtClean="0"/>
              <a:t>Druga razina</a:t>
            </a:r>
          </a:p>
          <a:p>
            <a:pPr lvl="2"/>
            <a:r>
              <a:rPr lang="hr-HR" smtClean="0"/>
              <a:t>Treća razina</a:t>
            </a:r>
          </a:p>
          <a:p>
            <a:pPr lvl="3"/>
            <a:r>
              <a:rPr lang="hr-HR" smtClean="0"/>
              <a:t>Četvrta razina</a:t>
            </a:r>
          </a:p>
          <a:p>
            <a:pPr lvl="4"/>
            <a:r>
              <a:rPr lang="hr-HR" smtClean="0"/>
              <a:t>Peta razina</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smtClean="0"/>
              <a:t>Uredite stilove teksta matrice</a:t>
            </a:r>
          </a:p>
        </p:txBody>
      </p:sp>
      <p:sp>
        <p:nvSpPr>
          <p:cNvPr id="7" name="Date Placeholder 4"/>
          <p:cNvSpPr>
            <a:spLocks noGrp="1"/>
          </p:cNvSpPr>
          <p:nvPr>
            <p:ph type="dt" sz="half" idx="10"/>
          </p:nvPr>
        </p:nvSpPr>
        <p:spPr/>
        <p:txBody>
          <a:bodyPr/>
          <a:lstStyle/>
          <a:p>
            <a:fld id="{25910BA5-4C95-42D4-BB1C-304A97B21120}" type="datetimeFigureOut">
              <a:rPr lang="hr-HR" smtClean="0"/>
              <a:t>3.4.2022.</a:t>
            </a:fld>
            <a:endParaRPr lang="hr-HR"/>
          </a:p>
        </p:txBody>
      </p:sp>
      <p:sp>
        <p:nvSpPr>
          <p:cNvPr id="5" name="Footer Placeholder 5"/>
          <p:cNvSpPr>
            <a:spLocks noGrp="1"/>
          </p:cNvSpPr>
          <p:nvPr>
            <p:ph type="ftr" sz="quarter" idx="11"/>
          </p:nvPr>
        </p:nvSpPr>
        <p:spPr/>
        <p:txBody>
          <a:bodyPr/>
          <a:lstStyle/>
          <a:p>
            <a:endParaRPr lang="hr-HR"/>
          </a:p>
        </p:txBody>
      </p:sp>
      <p:sp>
        <p:nvSpPr>
          <p:cNvPr id="6" name="Slide Number Placeholder 6"/>
          <p:cNvSpPr>
            <a:spLocks noGrp="1"/>
          </p:cNvSpPr>
          <p:nvPr>
            <p:ph type="sldNum" sz="quarter" idx="12"/>
          </p:nvPr>
        </p:nvSpPr>
        <p:spPr/>
        <p:txBody>
          <a:bodyPr/>
          <a:lstStyle/>
          <a:p>
            <a:fld id="{E01579CB-60B9-40CA-A0CE-76CF1D46B7A2}" type="slidenum">
              <a:rPr lang="hr-HR" smtClean="0"/>
              <a:t>‹#›</a:t>
            </a:fld>
            <a:endParaRPr lang="hr-HR"/>
          </a:p>
        </p:txBody>
      </p:sp>
    </p:spTree>
    <p:extLst>
      <p:ext uri="{BB962C8B-B14F-4D97-AF65-F5344CB8AC3E}">
        <p14:creationId xmlns:p14="http://schemas.microsoft.com/office/powerpoint/2010/main" val="3256950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Slika s opisom">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hr-HR" smtClean="0"/>
              <a:t>Uredite stil naslova matrice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smtClean="0"/>
              <a:t>Kliknite ikonu da biste dodali  sliku</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smtClean="0"/>
              <a:t>Uredite stilove teksta matrice</a:t>
            </a:r>
          </a:p>
        </p:txBody>
      </p:sp>
      <p:sp>
        <p:nvSpPr>
          <p:cNvPr id="5" name="Date Placeholder 4"/>
          <p:cNvSpPr>
            <a:spLocks noGrp="1"/>
          </p:cNvSpPr>
          <p:nvPr>
            <p:ph type="dt" sz="half" idx="10"/>
          </p:nvPr>
        </p:nvSpPr>
        <p:spPr/>
        <p:txBody>
          <a:bodyPr/>
          <a:lstStyle/>
          <a:p>
            <a:fld id="{25910BA5-4C95-42D4-BB1C-304A97B21120}" type="datetimeFigureOut">
              <a:rPr lang="hr-HR" smtClean="0"/>
              <a:t>3.4.2022.</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E01579CB-60B9-40CA-A0CE-76CF1D46B7A2}" type="slidenum">
              <a:rPr lang="hr-HR" smtClean="0"/>
              <a:t>‹#›</a:t>
            </a:fld>
            <a:endParaRPr lang="hr-HR"/>
          </a:p>
        </p:txBody>
      </p:sp>
    </p:spTree>
    <p:extLst>
      <p:ext uri="{BB962C8B-B14F-4D97-AF65-F5344CB8AC3E}">
        <p14:creationId xmlns:p14="http://schemas.microsoft.com/office/powerpoint/2010/main" val="37694772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ska slika s opisom">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hr-HR" smtClean="0"/>
              <a:t>Uredite stil naslova matrice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smtClean="0"/>
              <a:t>Kliknite ikonu da biste dodali  sliku</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smtClean="0"/>
              <a:t>Uredite stilove teksta matrice</a:t>
            </a:r>
          </a:p>
        </p:txBody>
      </p:sp>
      <p:sp>
        <p:nvSpPr>
          <p:cNvPr id="5" name="Date Placeholder 4"/>
          <p:cNvSpPr>
            <a:spLocks noGrp="1"/>
          </p:cNvSpPr>
          <p:nvPr>
            <p:ph type="dt" sz="half" idx="10"/>
          </p:nvPr>
        </p:nvSpPr>
        <p:spPr/>
        <p:txBody>
          <a:bodyPr/>
          <a:lstStyle/>
          <a:p>
            <a:fld id="{25910BA5-4C95-42D4-BB1C-304A97B21120}" type="datetimeFigureOut">
              <a:rPr lang="hr-HR" smtClean="0"/>
              <a:t>3.4.2022.</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E01579CB-60B9-40CA-A0CE-76CF1D46B7A2}" type="slidenum">
              <a:rPr lang="hr-HR" smtClean="0"/>
              <a:t>‹#›</a:t>
            </a:fld>
            <a:endParaRPr lang="hr-HR"/>
          </a:p>
        </p:txBody>
      </p:sp>
    </p:spTree>
    <p:extLst>
      <p:ext uri="{BB962C8B-B14F-4D97-AF65-F5344CB8AC3E}">
        <p14:creationId xmlns:p14="http://schemas.microsoft.com/office/powerpoint/2010/main" val="1124833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Naslov i opis">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hr-HR" smtClean="0"/>
              <a:t>Uredite stil naslova matrice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smtClean="0"/>
              <a:t>Uredite stilove teksta matrice</a:t>
            </a:r>
          </a:p>
        </p:txBody>
      </p:sp>
      <p:sp>
        <p:nvSpPr>
          <p:cNvPr id="4" name="Date Placeholder 3"/>
          <p:cNvSpPr>
            <a:spLocks noGrp="1"/>
          </p:cNvSpPr>
          <p:nvPr>
            <p:ph type="dt" sz="half" idx="10"/>
          </p:nvPr>
        </p:nvSpPr>
        <p:spPr/>
        <p:txBody>
          <a:bodyPr/>
          <a:lstStyle/>
          <a:p>
            <a:fld id="{25910BA5-4C95-42D4-BB1C-304A97B21120}" type="datetimeFigureOut">
              <a:rPr lang="hr-HR" smtClean="0"/>
              <a:t>3.4.2022.</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E01579CB-60B9-40CA-A0CE-76CF1D46B7A2}" type="slidenum">
              <a:rPr lang="hr-HR" smtClean="0"/>
              <a:t>‹#›</a:t>
            </a:fld>
            <a:endParaRPr lang="hr-HR"/>
          </a:p>
        </p:txBody>
      </p:sp>
    </p:spTree>
    <p:extLst>
      <p:ext uri="{BB962C8B-B14F-4D97-AF65-F5344CB8AC3E}">
        <p14:creationId xmlns:p14="http://schemas.microsoft.com/office/powerpoint/2010/main" val="29895258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s opisom">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hr-HR" smtClean="0"/>
              <a:t>Uredite stil naslova matrice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hr-HR" smtClean="0"/>
              <a:t>Uredite stilove teksta matrice</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smtClean="0"/>
              <a:t>Uredite stilove teksta matrice</a:t>
            </a:r>
          </a:p>
        </p:txBody>
      </p:sp>
      <p:sp>
        <p:nvSpPr>
          <p:cNvPr id="4" name="Date Placeholder 3"/>
          <p:cNvSpPr>
            <a:spLocks noGrp="1"/>
          </p:cNvSpPr>
          <p:nvPr>
            <p:ph type="dt" sz="half" idx="10"/>
          </p:nvPr>
        </p:nvSpPr>
        <p:spPr/>
        <p:txBody>
          <a:bodyPr/>
          <a:lstStyle/>
          <a:p>
            <a:fld id="{25910BA5-4C95-42D4-BB1C-304A97B21120}" type="datetimeFigureOut">
              <a:rPr lang="hr-HR" smtClean="0"/>
              <a:t>3.4.2022.</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E01579CB-60B9-40CA-A0CE-76CF1D46B7A2}" type="slidenum">
              <a:rPr lang="hr-HR" smtClean="0"/>
              <a:t>‹#›</a:t>
            </a:fld>
            <a:endParaRPr lang="hr-HR"/>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180021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ica s nazivom">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hr-HR" smtClean="0"/>
              <a:t>Uredite stil naslova matrice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r-HR" smtClean="0"/>
              <a:t>Uredite stilove teksta matrice</a:t>
            </a:r>
          </a:p>
        </p:txBody>
      </p:sp>
      <p:sp>
        <p:nvSpPr>
          <p:cNvPr id="4" name="Date Placeholder 3"/>
          <p:cNvSpPr>
            <a:spLocks noGrp="1"/>
          </p:cNvSpPr>
          <p:nvPr>
            <p:ph type="dt" sz="half" idx="10"/>
          </p:nvPr>
        </p:nvSpPr>
        <p:spPr/>
        <p:txBody>
          <a:bodyPr/>
          <a:lstStyle/>
          <a:p>
            <a:fld id="{25910BA5-4C95-42D4-BB1C-304A97B21120}" type="datetimeFigureOut">
              <a:rPr lang="hr-HR" smtClean="0"/>
              <a:t>3.4.2022.</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E01579CB-60B9-40CA-A0CE-76CF1D46B7A2}" type="slidenum">
              <a:rPr lang="hr-HR" smtClean="0"/>
              <a:t>‹#›</a:t>
            </a:fld>
            <a:endParaRPr lang="hr-HR"/>
          </a:p>
        </p:txBody>
      </p:sp>
    </p:spTree>
    <p:extLst>
      <p:ext uri="{BB962C8B-B14F-4D97-AF65-F5344CB8AC3E}">
        <p14:creationId xmlns:p14="http://schemas.microsoft.com/office/powerpoint/2010/main" val="16224583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tupc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hr-HR" smtClean="0"/>
              <a:t>Uredite stil naslova matrice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smtClean="0"/>
              <a:t>Uredite stilove teksta matrice</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smtClean="0"/>
              <a:t>Uredite stilove teksta matrice</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smtClean="0"/>
              <a:t>Uredite stilove teksta matrice</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smtClean="0"/>
              <a:t>Uredite stilove teksta matrice</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smtClean="0"/>
              <a:t>Uredite stilove teksta matrice</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smtClean="0"/>
              <a:t>Uredite stilove teksta matrice</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5910BA5-4C95-42D4-BB1C-304A97B21120}" type="datetimeFigureOut">
              <a:rPr lang="hr-HR" smtClean="0"/>
              <a:t>3.4.2022.</a:t>
            </a:fld>
            <a:endParaRPr lang="hr-HR"/>
          </a:p>
        </p:txBody>
      </p:sp>
      <p:sp>
        <p:nvSpPr>
          <p:cNvPr id="4"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E01579CB-60B9-40CA-A0CE-76CF1D46B7A2}" type="slidenum">
              <a:rPr lang="hr-HR" smtClean="0"/>
              <a:t>‹#›</a:t>
            </a:fld>
            <a:endParaRPr lang="hr-HR"/>
          </a:p>
        </p:txBody>
      </p:sp>
    </p:spTree>
    <p:extLst>
      <p:ext uri="{BB962C8B-B14F-4D97-AF65-F5344CB8AC3E}">
        <p14:creationId xmlns:p14="http://schemas.microsoft.com/office/powerpoint/2010/main" val="20680083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stupca sa slika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hr-HR" smtClean="0"/>
              <a:t>Uredite stil naslova matrice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smtClean="0"/>
              <a:t>Uredite stilove teksta matrice</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smtClean="0"/>
              <a:t>Kliknite ikonu da biste dodali  sliku</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smtClean="0"/>
              <a:t>Uredite stilove teksta matrice</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smtClean="0"/>
              <a:t>Uredite stilove teksta matrice</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smtClean="0"/>
              <a:t>Kliknite ikonu da biste dodali  sliku</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smtClean="0"/>
              <a:t>Uredite stilove teksta matrice</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smtClean="0"/>
              <a:t>Uredite stilove teksta matrice</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smtClean="0"/>
              <a:t>Kliknite ikonu da biste dodali  sliku</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smtClean="0"/>
              <a:t>Uredite stilove teksta matrice</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5910BA5-4C95-42D4-BB1C-304A97B21120}" type="datetimeFigureOut">
              <a:rPr lang="hr-HR" smtClean="0"/>
              <a:t>3.4.2022.</a:t>
            </a:fld>
            <a:endParaRPr lang="hr-HR"/>
          </a:p>
        </p:txBody>
      </p:sp>
      <p:sp>
        <p:nvSpPr>
          <p:cNvPr id="4"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E01579CB-60B9-40CA-A0CE-76CF1D46B7A2}" type="slidenum">
              <a:rPr lang="hr-HR" smtClean="0"/>
              <a:t>‹#›</a:t>
            </a:fld>
            <a:endParaRPr lang="hr-HR"/>
          </a:p>
        </p:txBody>
      </p:sp>
    </p:spTree>
    <p:extLst>
      <p:ext uri="{BB962C8B-B14F-4D97-AF65-F5344CB8AC3E}">
        <p14:creationId xmlns:p14="http://schemas.microsoft.com/office/powerpoint/2010/main" val="15327305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Naslov i okomiti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smtClean="0"/>
              <a:t>Uredite stil naslova matrice</a:t>
            </a:r>
            <a:endParaRPr lang="en-US" dirty="0"/>
          </a:p>
        </p:txBody>
      </p:sp>
      <p:sp>
        <p:nvSpPr>
          <p:cNvPr id="3" name="Vertical Text Placeholder 2"/>
          <p:cNvSpPr>
            <a:spLocks noGrp="1"/>
          </p:cNvSpPr>
          <p:nvPr>
            <p:ph type="body" orient="vert" idx="1"/>
          </p:nvPr>
        </p:nvSpPr>
        <p:spPr/>
        <p:txBody>
          <a:bodyPr vert="eaVert" anchor="t" anchorCtr="0"/>
          <a:lstStyle/>
          <a:p>
            <a:pPr lvl="0"/>
            <a:r>
              <a:rPr lang="hr-HR" smtClean="0"/>
              <a:t>Uredite stilove teksta matrice</a:t>
            </a:r>
          </a:p>
          <a:p>
            <a:pPr lvl="1"/>
            <a:r>
              <a:rPr lang="hr-HR" smtClean="0"/>
              <a:t>Druga razina</a:t>
            </a:r>
          </a:p>
          <a:p>
            <a:pPr lvl="2"/>
            <a:r>
              <a:rPr lang="hr-HR" smtClean="0"/>
              <a:t>Treća razina</a:t>
            </a:r>
          </a:p>
          <a:p>
            <a:pPr lvl="3"/>
            <a:r>
              <a:rPr lang="hr-HR" smtClean="0"/>
              <a:t>Četvrta razina</a:t>
            </a:r>
          </a:p>
          <a:p>
            <a:pPr lvl="4"/>
            <a:r>
              <a:rPr lang="hr-HR" smtClean="0"/>
              <a:t>Peta razina</a:t>
            </a:r>
            <a:endParaRPr lang="en-US" dirty="0"/>
          </a:p>
        </p:txBody>
      </p:sp>
      <p:sp>
        <p:nvSpPr>
          <p:cNvPr id="4" name="Date Placeholder 3"/>
          <p:cNvSpPr>
            <a:spLocks noGrp="1"/>
          </p:cNvSpPr>
          <p:nvPr>
            <p:ph type="dt" sz="half" idx="10"/>
          </p:nvPr>
        </p:nvSpPr>
        <p:spPr/>
        <p:txBody>
          <a:bodyPr/>
          <a:lstStyle/>
          <a:p>
            <a:fld id="{25910BA5-4C95-42D4-BB1C-304A97B21120}" type="datetimeFigureOut">
              <a:rPr lang="hr-HR" smtClean="0"/>
              <a:t>3.4.2022.</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E01579CB-60B9-40CA-A0CE-76CF1D46B7A2}" type="slidenum">
              <a:rPr lang="hr-HR" smtClean="0"/>
              <a:t>‹#›</a:t>
            </a:fld>
            <a:endParaRPr lang="hr-HR"/>
          </a:p>
        </p:txBody>
      </p:sp>
    </p:spTree>
    <p:extLst>
      <p:ext uri="{BB962C8B-B14F-4D97-AF65-F5344CB8AC3E}">
        <p14:creationId xmlns:p14="http://schemas.microsoft.com/office/powerpoint/2010/main" val="30076125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Okomiti naslov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hr-HR" smtClean="0"/>
              <a:t>Uredite stil naslova matrice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hr-HR" smtClean="0"/>
              <a:t>Uredite stilove teksta matrice</a:t>
            </a:r>
          </a:p>
          <a:p>
            <a:pPr lvl="1"/>
            <a:r>
              <a:rPr lang="hr-HR" smtClean="0"/>
              <a:t>Druga razina</a:t>
            </a:r>
          </a:p>
          <a:p>
            <a:pPr lvl="2"/>
            <a:r>
              <a:rPr lang="hr-HR" smtClean="0"/>
              <a:t>Treća razina</a:t>
            </a:r>
          </a:p>
          <a:p>
            <a:pPr lvl="3"/>
            <a:r>
              <a:rPr lang="hr-HR" smtClean="0"/>
              <a:t>Četvrta razina</a:t>
            </a:r>
          </a:p>
          <a:p>
            <a:pPr lvl="4"/>
            <a:r>
              <a:rPr lang="hr-HR" smtClean="0"/>
              <a:t>Peta razina</a:t>
            </a:r>
            <a:endParaRPr lang="en-US" dirty="0"/>
          </a:p>
        </p:txBody>
      </p:sp>
      <p:sp>
        <p:nvSpPr>
          <p:cNvPr id="4" name="Date Placeholder 3"/>
          <p:cNvSpPr>
            <a:spLocks noGrp="1"/>
          </p:cNvSpPr>
          <p:nvPr>
            <p:ph type="dt" sz="half" idx="10"/>
          </p:nvPr>
        </p:nvSpPr>
        <p:spPr/>
        <p:txBody>
          <a:bodyPr/>
          <a:lstStyle/>
          <a:p>
            <a:fld id="{25910BA5-4C95-42D4-BB1C-304A97B21120}" type="datetimeFigureOut">
              <a:rPr lang="hr-HR" smtClean="0"/>
              <a:t>3.4.2022.</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E01579CB-60B9-40CA-A0CE-76CF1D46B7A2}" type="slidenum">
              <a:rPr lang="hr-HR" smtClean="0"/>
              <a:t>‹#›</a:t>
            </a:fld>
            <a:endParaRPr lang="hr-HR"/>
          </a:p>
        </p:txBody>
      </p:sp>
    </p:spTree>
    <p:extLst>
      <p:ext uri="{BB962C8B-B14F-4D97-AF65-F5344CB8AC3E}">
        <p14:creationId xmlns:p14="http://schemas.microsoft.com/office/powerpoint/2010/main" val="15527125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hr-HR" smtClean="0"/>
              <a:t>Uredite stil naslova matrice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hr-HR" smtClean="0"/>
              <a:t>Uredite stilove teksta matrice</a:t>
            </a:r>
          </a:p>
          <a:p>
            <a:pPr lvl="1"/>
            <a:r>
              <a:rPr lang="hr-HR" smtClean="0"/>
              <a:t>Druga razina</a:t>
            </a:r>
          </a:p>
          <a:p>
            <a:pPr lvl="2"/>
            <a:r>
              <a:rPr lang="hr-HR" smtClean="0"/>
              <a:t>Treća razina</a:t>
            </a:r>
          </a:p>
          <a:p>
            <a:pPr lvl="3"/>
            <a:r>
              <a:rPr lang="hr-HR" smtClean="0"/>
              <a:t>Četvrta razina</a:t>
            </a:r>
          </a:p>
          <a:p>
            <a:pPr lvl="4"/>
            <a:r>
              <a:rPr lang="hr-HR" smtClean="0"/>
              <a:t>Peta razina</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25910BA5-4C95-42D4-BB1C-304A97B21120}" type="datetimeFigureOut">
              <a:rPr lang="hr-HR" smtClean="0"/>
              <a:t>3.4.2022.</a:t>
            </a:fld>
            <a:endParaRPr lang="hr-HR"/>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hr-HR"/>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E01579CB-60B9-40CA-A0CE-76CF1D46B7A2}" type="slidenum">
              <a:rPr lang="hr-HR" smtClean="0"/>
              <a:t>‹#›</a:t>
            </a:fld>
            <a:endParaRPr lang="hr-HR"/>
          </a:p>
        </p:txBody>
      </p:sp>
    </p:spTree>
    <p:extLst>
      <p:ext uri="{BB962C8B-B14F-4D97-AF65-F5344CB8AC3E}">
        <p14:creationId xmlns:p14="http://schemas.microsoft.com/office/powerpoint/2010/main" val="381517426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ctrTitle"/>
          </p:nvPr>
        </p:nvSpPr>
        <p:spPr/>
        <p:txBody>
          <a:bodyPr/>
          <a:lstStyle/>
          <a:p>
            <a:r>
              <a:rPr lang="hr-HR" dirty="0" smtClean="0"/>
              <a:t>ZLOSTAVLJANJE DJECE</a:t>
            </a:r>
            <a:endParaRPr lang="hr-HR" dirty="0"/>
          </a:p>
        </p:txBody>
      </p:sp>
      <p:sp>
        <p:nvSpPr>
          <p:cNvPr id="3" name="Podnaslov 2"/>
          <p:cNvSpPr>
            <a:spLocks noGrp="1"/>
          </p:cNvSpPr>
          <p:nvPr>
            <p:ph type="subTitle" idx="1"/>
          </p:nvPr>
        </p:nvSpPr>
        <p:spPr/>
        <p:txBody>
          <a:bodyPr/>
          <a:lstStyle/>
          <a:p>
            <a:endParaRPr lang="hr-HR"/>
          </a:p>
        </p:txBody>
      </p:sp>
    </p:spTree>
    <p:extLst>
      <p:ext uri="{BB962C8B-B14F-4D97-AF65-F5344CB8AC3E}">
        <p14:creationId xmlns:p14="http://schemas.microsoft.com/office/powerpoint/2010/main" val="6242422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1103312" y="708338"/>
            <a:ext cx="8946541" cy="5540061"/>
          </a:xfrm>
        </p:spPr>
        <p:txBody>
          <a:bodyPr/>
          <a:lstStyle/>
          <a:p>
            <a:r>
              <a:rPr lang="hr-HR" dirty="0" smtClean="0"/>
              <a:t>Zlostavljanje djece </a:t>
            </a:r>
            <a:r>
              <a:rPr lang="hr-HR" dirty="0"/>
              <a:t>predstavlja ponašanje prema djetetu koje je izvan pravila ponašanja i uključuje značajnu opasnost od nanošenja tjelesnog ili emocionalnog </a:t>
            </a:r>
            <a:r>
              <a:rPr lang="hr-HR" dirty="0" smtClean="0"/>
              <a:t>oštećenja</a:t>
            </a:r>
          </a:p>
          <a:p>
            <a:endParaRPr lang="hr-HR" dirty="0"/>
          </a:p>
          <a:p>
            <a:r>
              <a:rPr lang="hr-HR" u="sng" dirty="0" smtClean="0"/>
              <a:t>Općenito </a:t>
            </a:r>
            <a:r>
              <a:rPr lang="hr-HR" u="sng" dirty="0"/>
              <a:t>se razlikuju četiri oblika </a:t>
            </a:r>
            <a:r>
              <a:rPr lang="hr-HR" u="sng" dirty="0" smtClean="0"/>
              <a:t>zlostavljanja:</a:t>
            </a:r>
          </a:p>
          <a:p>
            <a:endParaRPr lang="hr-HR" dirty="0"/>
          </a:p>
          <a:p>
            <a:r>
              <a:rPr lang="hr-HR" dirty="0" smtClean="0"/>
              <a:t> </a:t>
            </a:r>
            <a:r>
              <a:rPr lang="hr-HR" dirty="0"/>
              <a:t>tjelesno </a:t>
            </a:r>
            <a:r>
              <a:rPr lang="hr-HR" dirty="0" smtClean="0"/>
              <a:t>zlostavljanje</a:t>
            </a:r>
          </a:p>
          <a:p>
            <a:r>
              <a:rPr lang="hr-HR" dirty="0" smtClean="0"/>
              <a:t> </a:t>
            </a:r>
            <a:r>
              <a:rPr lang="hr-HR" dirty="0"/>
              <a:t>spolno </a:t>
            </a:r>
            <a:r>
              <a:rPr lang="hr-HR" dirty="0" smtClean="0"/>
              <a:t>zlostavljanje </a:t>
            </a:r>
          </a:p>
          <a:p>
            <a:r>
              <a:rPr lang="hr-HR" dirty="0" smtClean="0"/>
              <a:t>emocionalno </a:t>
            </a:r>
            <a:r>
              <a:rPr lang="hr-HR" dirty="0"/>
              <a:t>zlostavljanje (psihološko zlostavljanje) </a:t>
            </a:r>
            <a:endParaRPr lang="hr-HR" dirty="0" smtClean="0"/>
          </a:p>
          <a:p>
            <a:r>
              <a:rPr lang="hr-HR" dirty="0" smtClean="0"/>
              <a:t> </a:t>
            </a:r>
            <a:r>
              <a:rPr lang="hr-HR" dirty="0"/>
              <a:t>zanemarivanje.</a:t>
            </a:r>
          </a:p>
        </p:txBody>
      </p:sp>
      <p:pic>
        <p:nvPicPr>
          <p:cNvPr id="1026" name="Picture 2" descr="Children who bully at school | Child Family Community Australi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98587" y="2552625"/>
            <a:ext cx="3633624" cy="2573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05275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1103312" y="824248"/>
            <a:ext cx="8946541" cy="5424151"/>
          </a:xfrm>
        </p:spPr>
        <p:txBody>
          <a:bodyPr/>
          <a:lstStyle/>
          <a:p>
            <a:r>
              <a:rPr lang="hr-HR" dirty="0" smtClean="0"/>
              <a:t>Nasilje u obitelji vrlo je raširen socijalni i javnozdravstveni problem.</a:t>
            </a:r>
          </a:p>
          <a:p>
            <a:r>
              <a:rPr lang="hr-HR" dirty="0" smtClean="0"/>
              <a:t>Mnogobrojne studije ukazuju na prisutnost nasilja u obitelji.</a:t>
            </a:r>
          </a:p>
          <a:p>
            <a:r>
              <a:rPr lang="hr-HR" dirty="0"/>
              <a:t>U 2002.,u SAD–u je prijavljeno 1,8 milijuna slučajeva zlostavljanja i zanemarivanja djece, od čega je potvrđeno oko 896.000 slučajeva. Oba spola su podjednako pogođena</a:t>
            </a:r>
            <a:r>
              <a:rPr lang="hr-HR" dirty="0" smtClean="0"/>
              <a:t>.</a:t>
            </a:r>
          </a:p>
          <a:p>
            <a:r>
              <a:rPr lang="hr-HR" dirty="0" smtClean="0"/>
              <a:t> </a:t>
            </a:r>
            <a:r>
              <a:rPr lang="hr-HR" dirty="0"/>
              <a:t>Trećina smrtnih slučajeva bila je pripisana zanemarivanju. Najčešće su žrtve bila djeca u dobi od rođenja do 3. </a:t>
            </a:r>
            <a:r>
              <a:rPr lang="hr-HR" dirty="0" smtClean="0"/>
              <a:t>god</a:t>
            </a:r>
          </a:p>
          <a:p>
            <a:endParaRPr lang="hr-HR" dirty="0"/>
          </a:p>
          <a:p>
            <a:r>
              <a:rPr lang="hr-HR" dirty="0" smtClean="0"/>
              <a:t>Nasilje u obitelji je nasilje koje se odvija u okrilju doma. Zlostavljanje i zanemarivanje djece u obitelji predstavlja sve ono što članovi obitelji čine odnosno ne čine i time štete djetetu i narušavaju njegove izglede za zdrav i siguran razvoj u odraslu osobu</a:t>
            </a:r>
            <a:endParaRPr lang="hr-HR" dirty="0"/>
          </a:p>
        </p:txBody>
      </p:sp>
      <p:pic>
        <p:nvPicPr>
          <p:cNvPr id="2050" name="Picture 2" descr="Childhood Abuse Leaves 'Devastating Impact' on Adults | MedPage Toda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73818" y="4815512"/>
            <a:ext cx="2880209" cy="1920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81203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1103312" y="721218"/>
            <a:ext cx="8946541" cy="5527182"/>
          </a:xfrm>
        </p:spPr>
        <p:txBody>
          <a:bodyPr>
            <a:normAutofit lnSpcReduction="10000"/>
          </a:bodyPr>
          <a:lstStyle/>
          <a:p>
            <a:r>
              <a:rPr lang="hr-HR" dirty="0" smtClean="0"/>
              <a:t>Fizičko nasilje uvijek je nanošenje fizičkog oštećenja i boli poput udaranja, čupanja, grebanja, nanošenja opeklina, ozljeda oružjem i </a:t>
            </a:r>
            <a:r>
              <a:rPr lang="hr-HR" dirty="0" err="1" smtClean="0"/>
              <a:t>sl</a:t>
            </a:r>
            <a:endParaRPr lang="hr-HR" dirty="0" smtClean="0"/>
          </a:p>
          <a:p>
            <a:endParaRPr lang="hr-HR" dirty="0"/>
          </a:p>
          <a:p>
            <a:r>
              <a:rPr lang="hr-HR" dirty="0" smtClean="0"/>
              <a:t>Emocionalno nasilje je vrsta zlostavljanja koja ima za cilj zadobivanje moći i kontrole nad žrtvom. Obuhvaća različite zabrane, omalovažavanje, izolaciju</a:t>
            </a:r>
            <a:r>
              <a:rPr lang="hr-HR" dirty="0" smtClean="0"/>
              <a:t>, prijetnje, podcjenjivanje, kontrolu </a:t>
            </a:r>
            <a:r>
              <a:rPr lang="hr-HR" dirty="0" smtClean="0"/>
              <a:t>kretanja</a:t>
            </a:r>
          </a:p>
          <a:p>
            <a:endParaRPr lang="hr-HR" dirty="0"/>
          </a:p>
          <a:p>
            <a:r>
              <a:rPr lang="hr-HR" dirty="0" smtClean="0"/>
              <a:t>Seksualno nasilje može obuhvaćati elemente emocionalnog ili fizičkog nasilja poput seksualnog uznemiravanja</a:t>
            </a:r>
            <a:r>
              <a:rPr lang="hr-HR" dirty="0" smtClean="0"/>
              <a:t>, upućivanja </a:t>
            </a:r>
            <a:r>
              <a:rPr lang="hr-HR" dirty="0" smtClean="0"/>
              <a:t>opscenih riječi do nasilnog dodirivanja dijelova tijela ili samog silovanja</a:t>
            </a:r>
          </a:p>
          <a:p>
            <a:endParaRPr lang="hr-HR" dirty="0"/>
          </a:p>
          <a:p>
            <a:r>
              <a:rPr lang="hr-HR" dirty="0" smtClean="0"/>
              <a:t>Ekonomsko nasilje uključuje elemente ekonomske manipulacije kao što su prijetnja ili stvarno uskraćivanje ili oduzimanje sredstava za život, neplaćanje alimentacije </a:t>
            </a:r>
            <a:r>
              <a:rPr lang="hr-HR" dirty="0" err="1" smtClean="0"/>
              <a:t>sl</a:t>
            </a:r>
            <a:endParaRPr lang="hr-HR" dirty="0"/>
          </a:p>
        </p:txBody>
      </p:sp>
    </p:spTree>
    <p:extLst>
      <p:ext uri="{BB962C8B-B14F-4D97-AF65-F5344CB8AC3E}">
        <p14:creationId xmlns:p14="http://schemas.microsoft.com/office/powerpoint/2010/main" val="20356966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1103312" y="785612"/>
            <a:ext cx="8946541" cy="5462788"/>
          </a:xfrm>
        </p:spPr>
        <p:txBody>
          <a:bodyPr>
            <a:normAutofit fontScale="92500" lnSpcReduction="10000"/>
          </a:bodyPr>
          <a:lstStyle/>
          <a:p>
            <a:r>
              <a:rPr lang="hr-HR" dirty="0" smtClean="0"/>
              <a:t>ZNAKOVI FIZIČKOG ZLOSTAVLJANJA DJECE SU:</a:t>
            </a:r>
          </a:p>
          <a:p>
            <a:endParaRPr lang="hr-HR" dirty="0"/>
          </a:p>
          <a:p>
            <a:r>
              <a:rPr lang="hr-HR" dirty="0" smtClean="0"/>
              <a:t>Ozljede – višebrojne modrice različite boje, ozljede na neuobičajenim mjestima poput zatiljka, tjemena, ušiju, natkoljenica, nadlaktica, stražnjica, leđa, područje oko usta</a:t>
            </a:r>
          </a:p>
          <a:p>
            <a:endParaRPr lang="hr-HR" dirty="0"/>
          </a:p>
          <a:p>
            <a:r>
              <a:rPr lang="hr-HR" dirty="0" smtClean="0"/>
              <a:t>Prijelomi kosti – često zastarjeli i slučajno otkriveni na radiografskim snimcima</a:t>
            </a:r>
          </a:p>
          <a:p>
            <a:endParaRPr lang="hr-HR" dirty="0"/>
          </a:p>
          <a:p>
            <a:r>
              <a:rPr lang="hr-HR" dirty="0" smtClean="0"/>
              <a:t>Opekline – svježe ili stariji ožiljci na stražnjici, dlanovima i nadlakticama, </a:t>
            </a:r>
            <a:r>
              <a:rPr lang="hr-HR" dirty="0" err="1" smtClean="0"/>
              <a:t>ano</a:t>
            </a:r>
            <a:r>
              <a:rPr lang="hr-HR" dirty="0" smtClean="0"/>
              <a:t>-genitalnoj regiji te simetrični tragovi uranjanja ekstremiteta primjerice u vrelu tekućinu</a:t>
            </a:r>
          </a:p>
          <a:p>
            <a:r>
              <a:rPr lang="hr-HR" dirty="0" smtClean="0"/>
              <a:t>Sindrom „protresenog djeteta” – poseban način zlostavljanja novorođenčadi. Nastaje snažnom trešnjom djeteta pri čemu dolazi do jakog pomicanja glave </a:t>
            </a:r>
            <a:r>
              <a:rPr lang="hr-HR" dirty="0" smtClean="0"/>
              <a:t>djeteta </a:t>
            </a:r>
            <a:r>
              <a:rPr lang="hr-HR" dirty="0" smtClean="0"/>
              <a:t>naprijed nazad – posljedica: krvarenje u mrežnici oka, subduralni i </a:t>
            </a:r>
            <a:r>
              <a:rPr lang="hr-HR" dirty="0" err="1" smtClean="0"/>
              <a:t>subarahnoidalni</a:t>
            </a:r>
            <a:r>
              <a:rPr lang="hr-HR" dirty="0" smtClean="0"/>
              <a:t> hematomi, nemogućno </a:t>
            </a:r>
            <a:r>
              <a:rPr lang="hr-HR" dirty="0" smtClean="0"/>
              <a:t>podizanja </a:t>
            </a:r>
            <a:r>
              <a:rPr lang="hr-HR" dirty="0" smtClean="0"/>
              <a:t>glave, napadi gubitka svijesti, </a:t>
            </a:r>
          </a:p>
        </p:txBody>
      </p:sp>
    </p:spTree>
    <p:extLst>
      <p:ext uri="{BB962C8B-B14F-4D97-AF65-F5344CB8AC3E}">
        <p14:creationId xmlns:p14="http://schemas.microsoft.com/office/powerpoint/2010/main" val="1809732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1103312" y="631066"/>
            <a:ext cx="8946541" cy="5617334"/>
          </a:xfrm>
        </p:spPr>
        <p:txBody>
          <a:bodyPr>
            <a:normAutofit lnSpcReduction="10000"/>
          </a:bodyPr>
          <a:lstStyle/>
          <a:p>
            <a:r>
              <a:rPr lang="hr-HR" dirty="0" smtClean="0"/>
              <a:t>Emocionalno zlostavljanje je najčešći oblik zlostavljanja</a:t>
            </a:r>
            <a:r>
              <a:rPr lang="hr-HR" dirty="0" smtClean="0"/>
              <a:t>, po </a:t>
            </a:r>
            <a:r>
              <a:rPr lang="hr-HR" dirty="0" smtClean="0"/>
              <a:t>nekim istraživanjima i psihološki najpogubniji.</a:t>
            </a:r>
          </a:p>
          <a:p>
            <a:endParaRPr lang="hr-HR" dirty="0"/>
          </a:p>
          <a:p>
            <a:r>
              <a:rPr lang="hr-HR" dirty="0" smtClean="0"/>
              <a:t>Neprekidno kritiziranje, izrugivanje, vrijeđanje, odbacivanje su neki od oblika koji negativno utječu na djetetov razvoj i osjećaj vlastite vrijednosti. Iskorištavanje djece, teroriziranje , ignoriranje, izolaciju i manipuliranje djetetom i njegovim osjećajima mogu poprimiti nevjerojatne razmjere i biti korišteni u različite svrhe (materijalna dobit, brakorazvodne parnice i </a:t>
            </a:r>
            <a:r>
              <a:rPr lang="hr-HR" dirty="0" err="1" smtClean="0"/>
              <a:t>sl</a:t>
            </a:r>
            <a:r>
              <a:rPr lang="hr-HR" dirty="0" smtClean="0"/>
              <a:t>)</a:t>
            </a:r>
          </a:p>
          <a:p>
            <a:endParaRPr lang="hr-HR" dirty="0"/>
          </a:p>
          <a:p>
            <a:r>
              <a:rPr lang="hr-HR" dirty="0" smtClean="0"/>
              <a:t>Seksualno zlostavljanje je bilo koja vrsta seksualnog kontakta između djeteta i odrasle osobe kao dodirivanje tijela na seksualan način, izlaganje pornografskom sadržaju, sve do samog čina.</a:t>
            </a:r>
          </a:p>
          <a:p>
            <a:endParaRPr lang="hr-HR" dirty="0"/>
          </a:p>
          <a:p>
            <a:r>
              <a:rPr lang="hr-HR" dirty="0" smtClean="0"/>
              <a:t>Mogući znakovi seksualnog zlostavljanja djece su smetnje ponašanja, </a:t>
            </a:r>
            <a:r>
              <a:rPr lang="hr-HR" dirty="0" err="1" smtClean="0"/>
              <a:t>somatizacija</a:t>
            </a:r>
            <a:r>
              <a:rPr lang="hr-HR" dirty="0" smtClean="0"/>
              <a:t> (bolovi u trbuhu, glavobolja</a:t>
            </a:r>
            <a:r>
              <a:rPr lang="hr-HR" dirty="0" smtClean="0"/>
              <a:t>, mučnina</a:t>
            </a:r>
            <a:r>
              <a:rPr lang="hr-HR" dirty="0" smtClean="0"/>
              <a:t>), povlačenje</a:t>
            </a:r>
            <a:r>
              <a:rPr lang="hr-HR" dirty="0" smtClean="0"/>
              <a:t>, depresija</a:t>
            </a:r>
            <a:r>
              <a:rPr lang="hr-HR" dirty="0" smtClean="0"/>
              <a:t>, pretjerano pranje </a:t>
            </a:r>
            <a:r>
              <a:rPr lang="hr-HR" dirty="0" smtClean="0"/>
              <a:t>tijela.</a:t>
            </a:r>
            <a:endParaRPr lang="hr-HR" dirty="0"/>
          </a:p>
        </p:txBody>
      </p:sp>
    </p:spTree>
    <p:extLst>
      <p:ext uri="{BB962C8B-B14F-4D97-AF65-F5344CB8AC3E}">
        <p14:creationId xmlns:p14="http://schemas.microsoft.com/office/powerpoint/2010/main" val="11780064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1103312" y="759854"/>
            <a:ext cx="8946541" cy="5488545"/>
          </a:xfrm>
        </p:spPr>
        <p:txBody>
          <a:bodyPr/>
          <a:lstStyle/>
          <a:p>
            <a:r>
              <a:rPr lang="hr-HR" b="1" dirty="0"/>
              <a:t>Zanemarivanje:</a:t>
            </a:r>
            <a:r>
              <a:rPr lang="hr-HR" dirty="0"/>
              <a:t> Zanemarivanje je neispunjavanje osnovnih djetetovih tjelesnih, emocionalnih, obrazovnih i zdravstvenih </a:t>
            </a:r>
            <a:r>
              <a:rPr lang="hr-HR" dirty="0" smtClean="0"/>
              <a:t>potreba</a:t>
            </a:r>
            <a:r>
              <a:rPr lang="hr-HR" dirty="0" smtClean="0"/>
              <a:t>. Zanemarivanje </a:t>
            </a:r>
            <a:r>
              <a:rPr lang="hr-HR" dirty="0"/>
              <a:t>se razlikuje od zlostavljanja po tome što do njega dolazi bez namjere da se nanese zlo</a:t>
            </a:r>
            <a:r>
              <a:rPr lang="hr-HR" dirty="0" smtClean="0"/>
              <a:t>.</a:t>
            </a:r>
          </a:p>
          <a:p>
            <a:endParaRPr lang="hr-HR" dirty="0" smtClean="0"/>
          </a:p>
          <a:p>
            <a:r>
              <a:rPr lang="hr-HR" dirty="0" smtClean="0"/>
              <a:t> </a:t>
            </a:r>
            <a:r>
              <a:rPr lang="hr-HR" dirty="0"/>
              <a:t>Tjelesno zanemarivanje obuhvaća </a:t>
            </a:r>
            <a:r>
              <a:rPr lang="hr-HR" dirty="0" err="1"/>
              <a:t>nepružanje</a:t>
            </a:r>
            <a:r>
              <a:rPr lang="hr-HR" dirty="0"/>
              <a:t> hrane, odjeće, stanovanja i zaštite od moguće ozljede. </a:t>
            </a:r>
            <a:endParaRPr lang="hr-HR" dirty="0" smtClean="0"/>
          </a:p>
          <a:p>
            <a:r>
              <a:rPr lang="hr-HR" dirty="0" smtClean="0"/>
              <a:t>Emocionalno </a:t>
            </a:r>
            <a:r>
              <a:rPr lang="hr-HR" dirty="0"/>
              <a:t>zanemarivanje je </a:t>
            </a:r>
            <a:r>
              <a:rPr lang="hr-HR" dirty="0" err="1"/>
              <a:t>nepružanje</a:t>
            </a:r>
            <a:r>
              <a:rPr lang="hr-HR" dirty="0"/>
              <a:t> nježnosti i ljubavi ili drugih oblika emocionalne potpore. </a:t>
            </a:r>
            <a:endParaRPr lang="hr-HR" dirty="0" smtClean="0"/>
          </a:p>
          <a:p>
            <a:r>
              <a:rPr lang="hr-HR" dirty="0" smtClean="0"/>
              <a:t>Obrazovno </a:t>
            </a:r>
            <a:r>
              <a:rPr lang="hr-HR" dirty="0"/>
              <a:t>zanemarivanje predstavlja neupisivanje djeteta u školu, </a:t>
            </a:r>
            <a:r>
              <a:rPr lang="hr-HR" dirty="0" err="1"/>
              <a:t>nevođenje</a:t>
            </a:r>
            <a:r>
              <a:rPr lang="hr-HR" dirty="0"/>
              <a:t> brige o tome da dijete pohađa nastavu ili </a:t>
            </a:r>
            <a:r>
              <a:rPr lang="hr-HR" dirty="0" err="1"/>
              <a:t>nepružanje</a:t>
            </a:r>
            <a:r>
              <a:rPr lang="hr-HR" dirty="0"/>
              <a:t> mogućnosti školovanja kod kuće. </a:t>
            </a:r>
            <a:endParaRPr lang="hr-HR" dirty="0" smtClean="0"/>
          </a:p>
          <a:p>
            <a:r>
              <a:rPr lang="hr-HR" dirty="0" smtClean="0"/>
              <a:t>Zdravstveno </a:t>
            </a:r>
            <a:r>
              <a:rPr lang="hr-HR" dirty="0"/>
              <a:t>zanemarivanje je nebriga da se djetetu pruži odgovarajuća preventivna skrb, poput cijepljenja ili liječenja potrebnih zbog ozljeda ili tjelesnih ili mentalnih bolesti.</a:t>
            </a:r>
          </a:p>
        </p:txBody>
      </p:sp>
    </p:spTree>
    <p:extLst>
      <p:ext uri="{BB962C8B-B14F-4D97-AF65-F5344CB8AC3E}">
        <p14:creationId xmlns:p14="http://schemas.microsoft.com/office/powerpoint/2010/main" val="824951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646111" y="452718"/>
            <a:ext cx="9404723" cy="603350"/>
          </a:xfrm>
        </p:spPr>
        <p:txBody>
          <a:bodyPr/>
          <a:lstStyle/>
          <a:p>
            <a:r>
              <a:rPr lang="hr-HR" dirty="0" smtClean="0"/>
              <a:t>Rizici zlostavljanja</a:t>
            </a:r>
            <a:endParaRPr lang="hr-HR" dirty="0"/>
          </a:p>
        </p:txBody>
      </p:sp>
      <p:sp>
        <p:nvSpPr>
          <p:cNvPr id="3" name="Rezervirano mjesto sadržaja 2"/>
          <p:cNvSpPr>
            <a:spLocks noGrp="1"/>
          </p:cNvSpPr>
          <p:nvPr>
            <p:ph idx="1"/>
          </p:nvPr>
        </p:nvSpPr>
        <p:spPr>
          <a:xfrm>
            <a:off x="1103312" y="1339404"/>
            <a:ext cx="8946541" cy="4908996"/>
          </a:xfrm>
        </p:spPr>
        <p:txBody>
          <a:bodyPr>
            <a:normAutofit lnSpcReduction="10000"/>
          </a:bodyPr>
          <a:lstStyle/>
          <a:p>
            <a:r>
              <a:rPr lang="hr-HR" dirty="0"/>
              <a:t>Zlostavljanje se općenito može pripisati slomu nadzora (kontrole) nad porivima kod roditelja ili njegovatelja. Tome doprinosi nekoliko čimbenika</a:t>
            </a:r>
            <a:r>
              <a:rPr lang="hr-HR" dirty="0" smtClean="0"/>
              <a:t>.</a:t>
            </a:r>
          </a:p>
          <a:p>
            <a:endParaRPr lang="hr-HR" dirty="0"/>
          </a:p>
          <a:p>
            <a:r>
              <a:rPr lang="hr-HR" dirty="0"/>
              <a:t>Ulogu mogu imati osobine roditelja i njihova osobnost. Možda je roditeljima tijekom njihovog djetinjstva nedostajalo nježnosti i topline, možda nisu dovoljno razvili vlastito samopoštovanje i emocionalnu zrelost, a u većini slučajeva su također bili uključeni različiti oblici zlostavljanja</a:t>
            </a:r>
            <a:r>
              <a:rPr lang="hr-HR" dirty="0" smtClean="0"/>
              <a:t>.</a:t>
            </a:r>
          </a:p>
          <a:p>
            <a:endParaRPr lang="hr-HR" dirty="0"/>
          </a:p>
          <a:p>
            <a:r>
              <a:rPr lang="hr-HR" dirty="0"/>
              <a:t>Droga ili alkohol mogu potaknuti impulzivno ili nekontrolirano ponašanje prema djetetu. </a:t>
            </a:r>
            <a:endParaRPr lang="hr-HR" dirty="0" smtClean="0"/>
          </a:p>
          <a:p>
            <a:r>
              <a:rPr lang="hr-HR" dirty="0" smtClean="0"/>
              <a:t>Duševne </a:t>
            </a:r>
            <a:r>
              <a:rPr lang="hr-HR" dirty="0"/>
              <a:t>bolesti roditelja mogu povećati opasnost, a u nekim slučajevima do zlostavljanja dolazi dok je roditelj psihotičan</a:t>
            </a:r>
          </a:p>
        </p:txBody>
      </p:sp>
    </p:spTree>
    <p:extLst>
      <p:ext uri="{BB962C8B-B14F-4D97-AF65-F5344CB8AC3E}">
        <p14:creationId xmlns:p14="http://schemas.microsoft.com/office/powerpoint/2010/main" val="1841452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1103312" y="746976"/>
            <a:ext cx="8946541" cy="5501424"/>
          </a:xfrm>
        </p:spPr>
        <p:txBody>
          <a:bodyPr/>
          <a:lstStyle/>
          <a:p>
            <a:r>
              <a:rPr lang="hr-HR" dirty="0"/>
              <a:t>Ponekad se između </a:t>
            </a:r>
            <a:r>
              <a:rPr lang="hr-HR" dirty="0" err="1"/>
              <a:t>nedonošene</a:t>
            </a:r>
            <a:r>
              <a:rPr lang="hr-HR" dirty="0"/>
              <a:t> ili bolesne djece, koja budu odvojena od roditelja u ranom djetinjstvu, ili između posvojene djece i roditelja ne razvije snažna emocionalna povezanost, povećavajući opasnost od zlostavljanja</a:t>
            </a:r>
            <a:r>
              <a:rPr lang="hr-HR" dirty="0" smtClean="0"/>
              <a:t>.</a:t>
            </a:r>
          </a:p>
          <a:p>
            <a:endParaRPr lang="hr-HR" dirty="0"/>
          </a:p>
          <a:p>
            <a:r>
              <a:rPr lang="hr-HR" dirty="0"/>
              <a:t>Situacijski stres može potaknuti zlostavljanje, osobito kad ne postoji emocionalna potpora od strane rođaka, prijatelja, susjeda ili vršnjaka</a:t>
            </a:r>
            <a:r>
              <a:rPr lang="hr-HR" dirty="0" smtClean="0"/>
              <a:t>.</a:t>
            </a:r>
          </a:p>
          <a:p>
            <a:endParaRPr lang="hr-HR" dirty="0"/>
          </a:p>
          <a:p>
            <a:r>
              <a:rPr lang="hr-HR" dirty="0"/>
              <a:t>Fizičko i emocionalno zlostavljanje i zanemarivanje su povezani sa siromaštvom i nižim </a:t>
            </a:r>
            <a:r>
              <a:rPr lang="hr-HR" dirty="0" smtClean="0"/>
              <a:t>društveno–ekonomskim položajem</a:t>
            </a:r>
          </a:p>
          <a:p>
            <a:endParaRPr lang="hr-HR" dirty="0"/>
          </a:p>
          <a:p>
            <a:r>
              <a:rPr lang="hr-HR" dirty="0"/>
              <a:t>Opasnost od spolnog zlostavljanja je povećana u djece koja izmijene nekoliko udomitelja ili imaju udomitelja s više spolnih partnera.</a:t>
            </a:r>
          </a:p>
        </p:txBody>
      </p:sp>
    </p:spTree>
    <p:extLst>
      <p:ext uri="{BB962C8B-B14F-4D97-AF65-F5344CB8AC3E}">
        <p14:creationId xmlns:p14="http://schemas.microsoft.com/office/powerpoint/2010/main" val="30661724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1103312" y="862886"/>
            <a:ext cx="8946541" cy="5385514"/>
          </a:xfrm>
        </p:spPr>
        <p:txBody>
          <a:bodyPr/>
          <a:lstStyle/>
          <a:p>
            <a:r>
              <a:rPr lang="hr-HR" dirty="0"/>
              <a:t>Do zanemarivanja često dolazi u siromašnim obiteljima u kojima roditelji također boluju od duševnih bolesti (u pravilu depresije ili shizofrenije). Zanemarivanje može biti potaknuto odlaskom oca koji može biti nesposoban ili nevoljan preuzeti nadzor nad obitelji. Djeca majki ovisnica o kokainu su u osobitoj opasnosti od napuštanja</a:t>
            </a:r>
          </a:p>
        </p:txBody>
      </p:sp>
    </p:spTree>
    <p:extLst>
      <p:ext uri="{BB962C8B-B14F-4D97-AF65-F5344CB8AC3E}">
        <p14:creationId xmlns:p14="http://schemas.microsoft.com/office/powerpoint/2010/main" val="35290324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1103312" y="772732"/>
            <a:ext cx="8946541" cy="5475667"/>
          </a:xfrm>
        </p:spPr>
        <p:txBody>
          <a:bodyPr/>
          <a:lstStyle/>
          <a:p>
            <a:r>
              <a:rPr lang="hr-HR" dirty="0"/>
              <a:t>Obrada zlostavljanja kao uzroka može biti teška te treba zadržati visok stupanj </a:t>
            </a:r>
            <a:r>
              <a:rPr lang="hr-HR" dirty="0" smtClean="0"/>
              <a:t>sumnjičavosti.</a:t>
            </a:r>
          </a:p>
          <a:p>
            <a:r>
              <a:rPr lang="hr-HR" dirty="0"/>
              <a:t>Ponekad odgovor pružaju neposredno postavljena pitanja</a:t>
            </a:r>
            <a:r>
              <a:rPr lang="hr-HR" dirty="0" smtClean="0"/>
              <a:t>.</a:t>
            </a:r>
          </a:p>
          <a:p>
            <a:r>
              <a:rPr lang="hr-HR" dirty="0" smtClean="0"/>
              <a:t> </a:t>
            </a:r>
            <a:r>
              <a:rPr lang="hr-HR" dirty="0"/>
              <a:t>Djeca koja su zlostavljana mogu opisati događaj i počinitelja, no neka djeca, osobito ona koja su bila spolno zlostavljana su se možda zaklela na šutnju, ili su im prijetili, ili su traumatizirana u tolikoj mjeri da ne žele govoriti (i čak, prilikom specifičnog ispitivanja mogu poreći spolno zlostavljanje</a:t>
            </a:r>
            <a:r>
              <a:rPr lang="hr-HR" dirty="0" smtClean="0"/>
              <a:t>).</a:t>
            </a:r>
          </a:p>
          <a:p>
            <a:r>
              <a:rPr lang="hr-HR" dirty="0" smtClean="0"/>
              <a:t> </a:t>
            </a:r>
            <a:r>
              <a:rPr lang="hr-HR" dirty="0"/>
              <a:t>S djetetom treba razgovarati na samo, na opušteni način, postavljajući pitanja otvorenog tipa; pitanja koja zahtijevaju odgovor da–ili–ne (“Je li ti tata učinio ovo?”, “Je li te dodirivao ovdje?”) mogu u male djece lako oblikovati lažnu priču.</a:t>
            </a:r>
          </a:p>
          <a:p>
            <a:pPr marL="0" indent="0">
              <a:buNone/>
            </a:pPr>
            <a:endParaRPr lang="hr-HR" dirty="0"/>
          </a:p>
        </p:txBody>
      </p:sp>
    </p:spTree>
    <p:extLst>
      <p:ext uri="{BB962C8B-B14F-4D97-AF65-F5344CB8AC3E}">
        <p14:creationId xmlns:p14="http://schemas.microsoft.com/office/powerpoint/2010/main" val="3695209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1103312" y="721218"/>
            <a:ext cx="8946541" cy="5527182"/>
          </a:xfrm>
        </p:spPr>
        <p:txBody>
          <a:bodyPr/>
          <a:lstStyle/>
          <a:p>
            <a:r>
              <a:rPr lang="hr-HR" dirty="0"/>
              <a:t>Pregled obuhvaća, kad je god to moguće, promatranje međudjelovanja između žrtve i mogućih počinitelja. Bilježenje anamneze i tjelesni pregled trebaju biti što opsežniji i točniji, uključujući bilješke citata iz anamneze i fotografije ozljeda.</a:t>
            </a:r>
          </a:p>
          <a:p>
            <a:endParaRPr lang="hr-HR" dirty="0"/>
          </a:p>
        </p:txBody>
      </p:sp>
    </p:spTree>
    <p:extLst>
      <p:ext uri="{BB962C8B-B14F-4D97-AF65-F5344CB8AC3E}">
        <p14:creationId xmlns:p14="http://schemas.microsoft.com/office/powerpoint/2010/main" val="25254167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1103312" y="695460"/>
            <a:ext cx="8946541" cy="5552940"/>
          </a:xfrm>
        </p:spPr>
        <p:txBody>
          <a:bodyPr/>
          <a:lstStyle/>
          <a:p>
            <a:r>
              <a:rPr lang="hr-HR" dirty="0"/>
              <a:t>Prilikom pregleda, glavni pokazatelji zlostavljanja su atipične ozljede, i ozljede koje ne odgovaraju anamnezi. </a:t>
            </a:r>
            <a:endParaRPr lang="hr-HR" dirty="0" smtClean="0"/>
          </a:p>
          <a:p>
            <a:r>
              <a:rPr lang="hr-HR" dirty="0" smtClean="0"/>
              <a:t>Ozljede </a:t>
            </a:r>
            <a:r>
              <a:rPr lang="hr-HR" dirty="0"/>
              <a:t>prilikom pada u djetinjstvu su tipično pojedinačne i to na čelu, bradi i usnicama, ili </a:t>
            </a:r>
            <a:r>
              <a:rPr lang="hr-HR" dirty="0" err="1"/>
              <a:t>ekstenzornim</a:t>
            </a:r>
            <a:r>
              <a:rPr lang="hr-HR" dirty="0"/>
              <a:t> površinama ekstremiteta, osobito </a:t>
            </a:r>
            <a:r>
              <a:rPr lang="hr-HR" dirty="0" err="1"/>
              <a:t>laktova</a:t>
            </a:r>
            <a:r>
              <a:rPr lang="hr-HR" dirty="0"/>
              <a:t>, koljena, podlaktica i potkoljenica. </a:t>
            </a:r>
            <a:endParaRPr lang="hr-HR" dirty="0" smtClean="0"/>
          </a:p>
          <a:p>
            <a:r>
              <a:rPr lang="hr-HR" dirty="0" smtClean="0"/>
              <a:t>Modrice </a:t>
            </a:r>
            <a:r>
              <a:rPr lang="hr-HR" dirty="0"/>
              <a:t>na leđima, bedrima i stražnjoj strani nogu izrazito rijetko nastaju pri padu. </a:t>
            </a:r>
            <a:endParaRPr lang="hr-HR" dirty="0" smtClean="0"/>
          </a:p>
          <a:p>
            <a:r>
              <a:rPr lang="hr-HR" dirty="0" smtClean="0"/>
              <a:t>Prijelomi</a:t>
            </a:r>
            <a:r>
              <a:rPr lang="hr-HR" dirty="0"/>
              <a:t>, osim prijeloma ključne kosti i </a:t>
            </a:r>
            <a:r>
              <a:rPr lang="hr-HR" dirty="0" err="1"/>
              <a:t>distalnog</a:t>
            </a:r>
            <a:r>
              <a:rPr lang="hr-HR" dirty="0"/>
              <a:t> </a:t>
            </a:r>
            <a:r>
              <a:rPr lang="hr-HR" dirty="0" err="1"/>
              <a:t>radiusa</a:t>
            </a:r>
            <a:r>
              <a:rPr lang="hr-HR" dirty="0"/>
              <a:t> (</a:t>
            </a:r>
            <a:r>
              <a:rPr lang="hr-HR" dirty="0" err="1"/>
              <a:t>Collesov</a:t>
            </a:r>
            <a:r>
              <a:rPr lang="hr-HR" dirty="0"/>
              <a:t> prijelom) nastaju rjeđe pri tipičnom padu tijekom igre ili padu niz stube. Niti jedan prijelom nije </a:t>
            </a:r>
            <a:r>
              <a:rPr lang="hr-HR" dirty="0" err="1"/>
              <a:t>patognomoničan</a:t>
            </a:r>
            <a:r>
              <a:rPr lang="hr-HR" dirty="0"/>
              <a:t> za zlostavljanje, no zabrinutost bi trebali potaknuti klasična </a:t>
            </a:r>
            <a:r>
              <a:rPr lang="hr-HR" dirty="0" err="1"/>
              <a:t>metafizna</a:t>
            </a:r>
            <a:r>
              <a:rPr lang="hr-HR" dirty="0"/>
              <a:t> promjena, prijelomi rebara (osobito stražnjeg dijela rebara i 1. rebra) te impresivni ili višestruki prijelomi lubanje nastali pri očito maloj traumi, prijelomi lopatice, </a:t>
            </a:r>
            <a:r>
              <a:rPr lang="hr-HR" dirty="0" err="1"/>
              <a:t>sternuma</a:t>
            </a:r>
            <a:r>
              <a:rPr lang="hr-HR" dirty="0"/>
              <a:t> i </a:t>
            </a:r>
            <a:r>
              <a:rPr lang="hr-HR" dirty="0" err="1"/>
              <a:t>spinoznih</a:t>
            </a:r>
            <a:r>
              <a:rPr lang="hr-HR" dirty="0"/>
              <a:t> nastavaka.</a:t>
            </a:r>
          </a:p>
        </p:txBody>
      </p:sp>
    </p:spTree>
    <p:extLst>
      <p:ext uri="{BB962C8B-B14F-4D97-AF65-F5344CB8AC3E}">
        <p14:creationId xmlns:p14="http://schemas.microsoft.com/office/powerpoint/2010/main" val="29672353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1103312" y="669702"/>
            <a:ext cx="8946541" cy="5578698"/>
          </a:xfrm>
        </p:spPr>
        <p:txBody>
          <a:bodyPr/>
          <a:lstStyle/>
          <a:p>
            <a:r>
              <a:rPr lang="hr-HR" dirty="0" smtClean="0"/>
              <a:t>Obiteljski liječnik dužan je postavljati indirektna i usmjerena pitanja roditeljima/starateljima i djeci u cilju otkrivanja zlostavljanja</a:t>
            </a:r>
          </a:p>
          <a:p>
            <a:endParaRPr lang="hr-HR" dirty="0"/>
          </a:p>
          <a:p>
            <a:r>
              <a:rPr lang="hr-HR" b="1" dirty="0"/>
              <a:t>Praćenje:</a:t>
            </a:r>
            <a:r>
              <a:rPr lang="hr-HR" dirty="0"/>
              <a:t> Primarna zdravstvena zaštita je od osnovne važnosti. Međutim, obitelji zlostavljane i zanemarivane djece se često sele, otežavajući kontinuitet skrbi. </a:t>
            </a:r>
            <a:endParaRPr lang="hr-HR" dirty="0" smtClean="0"/>
          </a:p>
          <a:p>
            <a:r>
              <a:rPr lang="hr-HR" dirty="0" smtClean="0"/>
              <a:t>Česti </a:t>
            </a:r>
            <a:r>
              <a:rPr lang="hr-HR" dirty="0"/>
              <a:t>su nedolasci; u daljnjem postupku, za procjenu napredovanja roditelja mogu biti potrebne kućne posjete socijalnih radnika ili patronažne sestre.</a:t>
            </a:r>
          </a:p>
        </p:txBody>
      </p:sp>
    </p:spTree>
    <p:extLst>
      <p:ext uri="{BB962C8B-B14F-4D97-AF65-F5344CB8AC3E}">
        <p14:creationId xmlns:p14="http://schemas.microsoft.com/office/powerpoint/2010/main" val="22095992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1103312" y="656824"/>
            <a:ext cx="8946541" cy="5591576"/>
          </a:xfrm>
        </p:spPr>
        <p:txBody>
          <a:bodyPr/>
          <a:lstStyle/>
          <a:p>
            <a:r>
              <a:rPr lang="hr-HR" b="1" dirty="0" smtClean="0"/>
              <a:t>Primjer pitanja</a:t>
            </a:r>
            <a:endParaRPr lang="hr-HR" dirty="0"/>
          </a:p>
          <a:p>
            <a:endParaRPr lang="hr-HR" dirty="0" smtClean="0"/>
          </a:p>
          <a:p>
            <a:r>
              <a:rPr lang="hr-HR" dirty="0" smtClean="0"/>
              <a:t>Zlostavljanje </a:t>
            </a:r>
            <a:r>
              <a:rPr lang="hr-HR" dirty="0"/>
              <a:t>djece je rastući socijalni problem. Često je P/O liječnik prvi medicinski profesionalac koji vidi zlostavljano dijete. Esencijalno je da svaki P/O liječnik poznaje i prepoznaje znake upozorenja, sumnjive situacije i simptome koji čine zlostavljano djeteta mogućom dijagnozom.</a:t>
            </a:r>
            <a:r>
              <a:rPr lang="x-none" dirty="0"/>
              <a:t/>
            </a:r>
            <a:br>
              <a:rPr lang="x-none" dirty="0"/>
            </a:br>
            <a:r>
              <a:rPr lang="hr-HR" dirty="0"/>
              <a:t>Postoje mnogi okolišni, </a:t>
            </a:r>
            <a:r>
              <a:rPr lang="hr-HR" dirty="0" smtClean="0"/>
              <a:t>socijalni, obiteljski </a:t>
            </a:r>
            <a:r>
              <a:rPr lang="hr-HR" dirty="0"/>
              <a:t>ili genetski faktori koji predstavljaju </a:t>
            </a:r>
            <a:r>
              <a:rPr lang="hr-HR" dirty="0" err="1" smtClean="0"/>
              <a:t>rizikofaktore</a:t>
            </a:r>
            <a:r>
              <a:rPr lang="hr-HR" dirty="0" smtClean="0"/>
              <a:t> </a:t>
            </a:r>
            <a:r>
              <a:rPr lang="hr-HR" dirty="0"/>
              <a:t>za zlostavljanje djece. Navedite 5 takvih rizika ili situacija (okolina, socijalni, porodični/obiteljski, genetski)  </a:t>
            </a:r>
            <a:r>
              <a:rPr lang="x-none" dirty="0"/>
              <a:t/>
            </a:r>
            <a:br>
              <a:rPr lang="x-none" dirty="0"/>
            </a:br>
            <a:endParaRPr lang="hr-HR" dirty="0"/>
          </a:p>
        </p:txBody>
      </p:sp>
    </p:spTree>
    <p:extLst>
      <p:ext uri="{BB962C8B-B14F-4D97-AF65-F5344CB8AC3E}">
        <p14:creationId xmlns:p14="http://schemas.microsoft.com/office/powerpoint/2010/main" val="37831040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1103312" y="772732"/>
            <a:ext cx="8946541" cy="5475667"/>
          </a:xfrm>
        </p:spPr>
        <p:txBody>
          <a:bodyPr/>
          <a:lstStyle/>
          <a:p>
            <a:r>
              <a:rPr lang="hr-HR" dirty="0"/>
              <a:t>1. _________________________________________________________________</a:t>
            </a:r>
          </a:p>
          <a:p>
            <a:endParaRPr lang="hr-HR" dirty="0"/>
          </a:p>
          <a:p>
            <a:r>
              <a:rPr lang="hr-HR" dirty="0"/>
              <a:t>2. _________________________________________________________________</a:t>
            </a:r>
          </a:p>
          <a:p>
            <a:endParaRPr lang="hr-HR" dirty="0"/>
          </a:p>
          <a:p>
            <a:r>
              <a:rPr lang="hr-HR" dirty="0"/>
              <a:t>3. _________________________________________________________________</a:t>
            </a:r>
          </a:p>
          <a:p>
            <a:endParaRPr lang="hr-HR" dirty="0"/>
          </a:p>
          <a:p>
            <a:r>
              <a:rPr lang="hr-HR" dirty="0"/>
              <a:t>4. __________________________________________________________________</a:t>
            </a:r>
          </a:p>
          <a:p>
            <a:endParaRPr lang="hr-HR" dirty="0"/>
          </a:p>
          <a:p>
            <a:r>
              <a:rPr lang="hr-HR" dirty="0"/>
              <a:t>5. __________________________________________________________________</a:t>
            </a:r>
          </a:p>
        </p:txBody>
      </p:sp>
    </p:spTree>
    <p:extLst>
      <p:ext uri="{BB962C8B-B14F-4D97-AF65-F5344CB8AC3E}">
        <p14:creationId xmlns:p14="http://schemas.microsoft.com/office/powerpoint/2010/main" val="9882121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1103312" y="875764"/>
            <a:ext cx="8946541" cy="5372636"/>
          </a:xfrm>
        </p:spPr>
        <p:txBody>
          <a:bodyPr/>
          <a:lstStyle/>
          <a:p>
            <a:r>
              <a:rPr lang="bs-Latn-BA" dirty="0"/>
              <a:t>Roditelji odrasli u zlostavljanoj familiji</a:t>
            </a:r>
            <a:endParaRPr lang="x-none" dirty="0"/>
          </a:p>
          <a:p>
            <a:r>
              <a:rPr lang="bs-Latn-BA" dirty="0"/>
              <a:t>Zloupotreba alkohola ili droga/lijekova od strane roditelja</a:t>
            </a:r>
            <a:endParaRPr lang="x-none" dirty="0"/>
          </a:p>
          <a:p>
            <a:r>
              <a:rPr lang="bs-Latn-BA" dirty="0"/>
              <a:t>Samohrana majka koja je socijalno izolovana</a:t>
            </a:r>
            <a:endParaRPr lang="x-none" dirty="0"/>
          </a:p>
          <a:p>
            <a:r>
              <a:rPr lang="bs-Latn-BA" dirty="0"/>
              <a:t>Depresija kod majke</a:t>
            </a:r>
            <a:endParaRPr lang="x-none" dirty="0"/>
          </a:p>
          <a:p>
            <a:r>
              <a:rPr lang="bs-Latn-BA" dirty="0"/>
              <a:t>Razvojna retardacija dijeteta</a:t>
            </a:r>
            <a:endParaRPr lang="x-none" dirty="0"/>
          </a:p>
          <a:p>
            <a:r>
              <a:rPr lang="bs-Latn-BA" dirty="0"/>
              <a:t>Dijete s poremećajem pažnje ili drugih problema u ponašanju</a:t>
            </a:r>
            <a:endParaRPr lang="x-none" dirty="0"/>
          </a:p>
          <a:p>
            <a:r>
              <a:rPr lang="bs-Latn-BA" dirty="0"/>
              <a:t>Siromaštvo i prenatrpanost</a:t>
            </a:r>
            <a:endParaRPr lang="x-none" dirty="0"/>
          </a:p>
          <a:p>
            <a:r>
              <a:rPr lang="bs-Latn-BA" dirty="0"/>
              <a:t>Gubitak posla</a:t>
            </a:r>
            <a:endParaRPr lang="x-none" dirty="0"/>
          </a:p>
          <a:p>
            <a:r>
              <a:rPr lang="bs-Latn-BA" dirty="0"/>
              <a:t>Otac koji zlostavlja majku</a:t>
            </a:r>
            <a:endParaRPr lang="x-none" dirty="0"/>
          </a:p>
          <a:p>
            <a:endParaRPr lang="hr-HR" dirty="0"/>
          </a:p>
        </p:txBody>
      </p:sp>
    </p:spTree>
    <p:extLst>
      <p:ext uri="{BB962C8B-B14F-4D97-AF65-F5344CB8AC3E}">
        <p14:creationId xmlns:p14="http://schemas.microsoft.com/office/powerpoint/2010/main" val="29431125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1103312" y="798490"/>
            <a:ext cx="8946541" cy="5449909"/>
          </a:xfrm>
        </p:spPr>
        <p:txBody>
          <a:bodyPr>
            <a:normAutofit fontScale="92500"/>
          </a:bodyPr>
          <a:lstStyle/>
          <a:p>
            <a:r>
              <a:rPr lang="hr-HR" dirty="0"/>
              <a:t>Sposobnost dijagnosticiranja zlostavljanog djeteta je direktno povezana sa spremnošću liječnika da prizna da zlostavljanje postoji. Povrede glave su najozbiljnije povrede koje se viđaju kad zlostavljane djece. Navedite 4 </a:t>
            </a:r>
            <a:r>
              <a:rPr lang="hr-HR" dirty="0" smtClean="0"/>
              <a:t>abnormalna </a:t>
            </a:r>
            <a:r>
              <a:rPr lang="hr-HR" dirty="0"/>
              <a:t>nalaza pri fizikalnom pregledu samo u predjelu glave i vrata zbog kojih biste pomislili da se radi o zlostavljanom djetetu. </a:t>
            </a:r>
            <a:endParaRPr lang="hr-HR" dirty="0" smtClean="0"/>
          </a:p>
          <a:p>
            <a:endParaRPr lang="hr-HR" dirty="0"/>
          </a:p>
          <a:p>
            <a:r>
              <a:rPr lang="hr-HR" dirty="0"/>
              <a:t>1. ___________________________________________________________________ </a:t>
            </a:r>
            <a:endParaRPr lang="x-none" dirty="0"/>
          </a:p>
          <a:p>
            <a:r>
              <a:rPr lang="hr-HR" dirty="0"/>
              <a:t> </a:t>
            </a:r>
            <a:endParaRPr lang="x-none" dirty="0"/>
          </a:p>
          <a:p>
            <a:r>
              <a:rPr lang="hr-HR" dirty="0"/>
              <a:t>2. ___________________________________________________________________ </a:t>
            </a:r>
            <a:endParaRPr lang="x-none" dirty="0"/>
          </a:p>
          <a:p>
            <a:r>
              <a:rPr lang="hr-HR" dirty="0"/>
              <a:t> </a:t>
            </a:r>
            <a:endParaRPr lang="x-none" dirty="0"/>
          </a:p>
          <a:p>
            <a:r>
              <a:rPr lang="hr-HR" dirty="0"/>
              <a:t>3. ___________________________________________________________________ </a:t>
            </a:r>
            <a:endParaRPr lang="x-none" dirty="0"/>
          </a:p>
          <a:p>
            <a:r>
              <a:rPr lang="hr-HR" dirty="0"/>
              <a:t> </a:t>
            </a:r>
            <a:endParaRPr lang="x-none" dirty="0"/>
          </a:p>
          <a:p>
            <a:r>
              <a:rPr lang="hr-HR" dirty="0"/>
              <a:t>4. ___________________________________________________________________ </a:t>
            </a:r>
            <a:endParaRPr lang="x-none" dirty="0"/>
          </a:p>
          <a:p>
            <a:endParaRPr lang="hr-HR" dirty="0" smtClean="0"/>
          </a:p>
          <a:p>
            <a:endParaRPr lang="hr-HR" dirty="0"/>
          </a:p>
          <a:p>
            <a:endParaRPr lang="hr-HR" dirty="0"/>
          </a:p>
        </p:txBody>
      </p:sp>
    </p:spTree>
    <p:extLst>
      <p:ext uri="{BB962C8B-B14F-4D97-AF65-F5344CB8AC3E}">
        <p14:creationId xmlns:p14="http://schemas.microsoft.com/office/powerpoint/2010/main" val="22647548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1103312" y="862885"/>
            <a:ext cx="8946541" cy="5385515"/>
          </a:xfrm>
        </p:spPr>
        <p:txBody>
          <a:bodyPr/>
          <a:lstStyle/>
          <a:p>
            <a:r>
              <a:rPr lang="bs-Latn-BA" dirty="0"/>
              <a:t>Retinalno odvajanje</a:t>
            </a:r>
            <a:endParaRPr lang="x-none" dirty="0"/>
          </a:p>
          <a:p>
            <a:r>
              <a:rPr lang="bs-Latn-BA" dirty="0"/>
              <a:t>Perforacija membrane timpani</a:t>
            </a:r>
            <a:endParaRPr lang="x-none" dirty="0"/>
          </a:p>
          <a:p>
            <a:r>
              <a:rPr lang="bs-Latn-BA" dirty="0"/>
              <a:t>Usni podljevi /modrice</a:t>
            </a:r>
            <a:endParaRPr lang="x-none" dirty="0"/>
          </a:p>
          <a:p>
            <a:r>
              <a:rPr lang="bs-Latn-BA" dirty="0"/>
              <a:t>Laceracija frenuluma jezika</a:t>
            </a:r>
            <a:endParaRPr lang="x-none" dirty="0"/>
          </a:p>
          <a:p>
            <a:r>
              <a:rPr lang="bs-Latn-BA" dirty="0"/>
              <a:t>Smanjen nivo svijeti</a:t>
            </a:r>
            <a:endParaRPr lang="x-none" dirty="0"/>
          </a:p>
          <a:p>
            <a:r>
              <a:rPr lang="bs-Latn-BA" dirty="0"/>
              <a:t>Kranijalni podljevi</a:t>
            </a:r>
            <a:endParaRPr lang="x-none" dirty="0"/>
          </a:p>
          <a:p>
            <a:r>
              <a:rPr lang="bs-Latn-BA" dirty="0"/>
              <a:t>Unilateralne kontuzije lica</a:t>
            </a:r>
            <a:endParaRPr lang="x-none" dirty="0"/>
          </a:p>
          <a:p>
            <a:endParaRPr lang="hr-HR" dirty="0"/>
          </a:p>
        </p:txBody>
      </p:sp>
    </p:spTree>
    <p:extLst>
      <p:ext uri="{BB962C8B-B14F-4D97-AF65-F5344CB8AC3E}">
        <p14:creationId xmlns:p14="http://schemas.microsoft.com/office/powerpoint/2010/main" val="28705501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zervirano mjesto sadržaja 1"/>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412771891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77</TotalTime>
  <Words>1231</Words>
  <Application>Microsoft Office PowerPoint</Application>
  <PresentationFormat>Široki zaslon</PresentationFormat>
  <Paragraphs>109</Paragraphs>
  <Slides>20</Slides>
  <Notes>0</Notes>
  <HiddenSlides>0</HiddenSlides>
  <MMClips>0</MMClips>
  <ScaleCrop>false</ScaleCrop>
  <HeadingPairs>
    <vt:vector size="6" baseType="variant">
      <vt:variant>
        <vt:lpstr>Korišteni fontovi</vt:lpstr>
      </vt:variant>
      <vt:variant>
        <vt:i4>3</vt:i4>
      </vt:variant>
      <vt:variant>
        <vt:lpstr>Tema</vt:lpstr>
      </vt:variant>
      <vt:variant>
        <vt:i4>1</vt:i4>
      </vt:variant>
      <vt:variant>
        <vt:lpstr>Naslovi slajdova</vt:lpstr>
      </vt:variant>
      <vt:variant>
        <vt:i4>20</vt:i4>
      </vt:variant>
    </vt:vector>
  </HeadingPairs>
  <TitlesOfParts>
    <vt:vector size="24" baseType="lpstr">
      <vt:lpstr>Arial</vt:lpstr>
      <vt:lpstr>Century Gothic</vt:lpstr>
      <vt:lpstr>Wingdings 3</vt:lpstr>
      <vt:lpstr>Ion</vt:lpstr>
      <vt:lpstr>ZLOSTAVLJANJE DJECE</vt:lpstr>
      <vt:lpstr>PowerPointova prezentacija</vt:lpstr>
      <vt:lpstr>PowerPointova prezentacija</vt:lpstr>
      <vt:lpstr>PowerPointova prezentacija</vt:lpstr>
      <vt:lpstr>PowerPointova prezentacija</vt:lpstr>
      <vt:lpstr>PowerPointova prezentacija</vt:lpstr>
      <vt:lpstr>PowerPointova prezentacija</vt:lpstr>
      <vt:lpstr>Rizici zlostavljanja</vt:lpstr>
      <vt:lpstr>PowerPointova prezentacija</vt:lpstr>
      <vt:lpstr>PowerPointova prezentacija</vt:lpstr>
      <vt:lpstr>PowerPointova prezentacija</vt:lpstr>
      <vt:lpstr>PowerPointova prezentacija</vt:lpstr>
      <vt:lpstr>PowerPointova prezentacija</vt:lpstr>
      <vt:lpstr>PowerPointova prezentacija</vt:lpstr>
      <vt:lpstr>PowerPointova prezentacija</vt:lpstr>
      <vt:lpstr>PowerPointova prezentacija</vt:lpstr>
      <vt:lpstr>PowerPointova prezentacija</vt:lpstr>
      <vt:lpstr>PowerPointova prezentacija</vt:lpstr>
      <vt:lpstr>PowerPointova prezentacija</vt:lpstr>
      <vt:lpstr>PowerPointova prezentacija</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ZLOSTAVLJANJE DJECE</dc:title>
  <dc:creator>ZZ</dc:creator>
  <cp:lastModifiedBy>ZZ</cp:lastModifiedBy>
  <cp:revision>12</cp:revision>
  <dcterms:created xsi:type="dcterms:W3CDTF">2022-04-03T13:04:36Z</dcterms:created>
  <dcterms:modified xsi:type="dcterms:W3CDTF">2022-04-03T15:14:31Z</dcterms:modified>
</cp:coreProperties>
</file>