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1" r:id="rId1"/>
  </p:sldMasterIdLst>
  <p:notesMasterIdLst>
    <p:notesMasterId r:id="rId35"/>
  </p:notesMasterIdLst>
  <p:sldIdLst>
    <p:sldId id="256" r:id="rId2"/>
    <p:sldId id="304" r:id="rId3"/>
    <p:sldId id="400" r:id="rId4"/>
    <p:sldId id="401" r:id="rId5"/>
    <p:sldId id="399" r:id="rId6"/>
    <p:sldId id="274" r:id="rId7"/>
    <p:sldId id="402" r:id="rId8"/>
    <p:sldId id="404" r:id="rId9"/>
    <p:sldId id="407" r:id="rId10"/>
    <p:sldId id="406" r:id="rId11"/>
    <p:sldId id="259" r:id="rId12"/>
    <p:sldId id="408" r:id="rId13"/>
    <p:sldId id="405" r:id="rId14"/>
    <p:sldId id="403" r:id="rId15"/>
    <p:sldId id="409" r:id="rId16"/>
    <p:sldId id="270" r:id="rId17"/>
    <p:sldId id="411" r:id="rId18"/>
    <p:sldId id="412" r:id="rId19"/>
    <p:sldId id="414" r:id="rId20"/>
    <p:sldId id="280" r:id="rId21"/>
    <p:sldId id="415" r:id="rId22"/>
    <p:sldId id="410" r:id="rId23"/>
    <p:sldId id="416" r:id="rId24"/>
    <p:sldId id="417" r:id="rId25"/>
    <p:sldId id="260" r:id="rId26"/>
    <p:sldId id="418" r:id="rId27"/>
    <p:sldId id="419" r:id="rId28"/>
    <p:sldId id="420" r:id="rId29"/>
    <p:sldId id="421" r:id="rId30"/>
    <p:sldId id="422" r:id="rId31"/>
    <p:sldId id="423" r:id="rId32"/>
    <p:sldId id="424" r:id="rId33"/>
    <p:sldId id="426" r:id="rId34"/>
  </p:sldIdLst>
  <p:sldSz cx="9144000" cy="5143500" type="screen16x9"/>
  <p:notesSz cx="6858000" cy="9144000"/>
  <p:embeddedFontLst>
    <p:embeddedFont>
      <p:font typeface="Abril Fatface" panose="020B0604020202020204" charset="-18"/>
      <p:regular r:id="rId36"/>
    </p:embeddedFont>
    <p:embeddedFont>
      <p:font typeface="Calibri" panose="020F0502020204030204" pitchFamily="34" charset="0"/>
      <p:regular r:id="rId37"/>
      <p:bold r:id="rId38"/>
      <p:italic r:id="rId39"/>
      <p:boldItalic r:id="rId40"/>
    </p:embeddedFont>
    <p:embeddedFont>
      <p:font typeface="Bitter" panose="020B0604020202020204" charset="-18"/>
      <p:regular r:id="rId41"/>
      <p:bold r:id="rId42"/>
      <p:italic r:id="rId43"/>
      <p:boldItalic r:id="rId44"/>
    </p:embeddedFont>
    <p:embeddedFont>
      <p:font typeface="Roboto" panose="020B0604020202020204" charset="0"/>
      <p:regular r:id="rId45"/>
      <p:bold r:id="rId46"/>
      <p:italic r:id="rId47"/>
      <p:boldItalic r:id="rId48"/>
    </p:embeddedFont>
    <p:embeddedFont>
      <p:font typeface="Darker Grotesque" panose="020B0604020202020204" charset="0"/>
      <p:regular r:id="rId49"/>
      <p:bold r:id="rId5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950"/>
    <a:srgbClr val="7A81FF"/>
    <a:srgbClr val="007AFF"/>
    <a:srgbClr val="096AF2"/>
    <a:srgbClr val="1477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61FE722A-6F9B-4EC5-BE00-A5173A136FE9}">
  <a:tblStyle styleId="{61FE722A-6F9B-4EC5-BE00-A5173A136FE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790" autoAdjust="0"/>
    <p:restoredTop sz="81883" autoAdjust="0"/>
  </p:normalViewPr>
  <p:slideViewPr>
    <p:cSldViewPr snapToGrid="0">
      <p:cViewPr varScale="1">
        <p:scale>
          <a:sx n="77" d="100"/>
          <a:sy n="77" d="100"/>
        </p:scale>
        <p:origin x="-90" y="-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7.fntdata"/><Relationship Id="rId47" Type="http://schemas.openxmlformats.org/officeDocument/2006/relationships/font" Target="fonts/font12.fntdata"/><Relationship Id="rId50" Type="http://schemas.openxmlformats.org/officeDocument/2006/relationships/font" Target="fonts/font15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font" Target="fonts/font10.fntdata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9.fntdata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8.fntdata"/><Relationship Id="rId48" Type="http://schemas.openxmlformats.org/officeDocument/2006/relationships/font" Target="fonts/font13.fntdata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46" Type="http://schemas.openxmlformats.org/officeDocument/2006/relationships/font" Target="fonts/font11.fntdata"/><Relationship Id="rId20" Type="http://schemas.openxmlformats.org/officeDocument/2006/relationships/slide" Target="slides/slide19.xml"/><Relationship Id="rId41" Type="http://schemas.openxmlformats.org/officeDocument/2006/relationships/font" Target="fonts/font6.fntdata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49" Type="http://schemas.openxmlformats.org/officeDocument/2006/relationships/font" Target="fonts/font1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6644650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4268923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/>
              <a:t>Važni su </a:t>
            </a:r>
            <a:r>
              <a:rPr lang="hr-HR" dirty="0" err="1"/>
              <a:t>kvantitet</a:t>
            </a:r>
            <a:r>
              <a:rPr lang="hr-HR" dirty="0"/>
              <a:t> i </a:t>
            </a:r>
            <a:r>
              <a:rPr lang="hr-HR" dirty="0" err="1"/>
              <a:t>kvalitet</a:t>
            </a:r>
            <a:r>
              <a:rPr lang="hr-HR" dirty="0"/>
              <a:t> sna. Spavanje kraće od 6-8h može utjecati na HbA1, a </a:t>
            </a:r>
            <a:r>
              <a:rPr lang="hr-HR" dirty="0" err="1"/>
              <a:t>kvalitet</a:t>
            </a:r>
            <a:r>
              <a:rPr lang="hr-HR" dirty="0"/>
              <a:t> može utjecati na lošiju </a:t>
            </a:r>
            <a:r>
              <a:rPr lang="hr-HR" dirty="0" err="1"/>
              <a:t>glikemiju</a:t>
            </a:r>
            <a:endParaRPr lang="hr-HR" dirty="0"/>
          </a:p>
          <a:p>
            <a:r>
              <a:rPr lang="hr-HR" dirty="0"/>
              <a:t>Povećanje za 500 koraka je udruženo sa 2-9% smanjenjem KV morbiditeta, a 5-6 min. Intenzivne vježbe povećava očekivani životni vijek za 4 godine</a:t>
            </a:r>
          </a:p>
          <a:p>
            <a:r>
              <a:rPr lang="hr-HR" dirty="0"/>
              <a:t>Ograničiti sjedenje, svako 30 min ga prekidati kratkim hodanjem ili jednostavnim vježbama</a:t>
            </a:r>
          </a:p>
          <a:p>
            <a:r>
              <a:rPr lang="hr-HR" dirty="0"/>
              <a:t>&gt;150 min/</a:t>
            </a:r>
            <a:r>
              <a:rPr lang="hr-HR" dirty="0" err="1"/>
              <a:t>tj</a:t>
            </a:r>
            <a:r>
              <a:rPr lang="hr-HR" dirty="0"/>
              <a:t> umjerene aktivnosti – koristit velike skupine mišića ili &gt;75 min intenzivne vježbe bar 3 dana/</a:t>
            </a:r>
            <a:r>
              <a:rPr lang="hr-HR" dirty="0" err="1"/>
              <a:t>tj</a:t>
            </a:r>
            <a:r>
              <a:rPr lang="hr-HR" dirty="0"/>
              <a:t>, ali s ne više od 2 uzastopna dana pauze. Dobro je prakticirati </a:t>
            </a:r>
            <a:r>
              <a:rPr lang="hr-HR" u="sng" dirty="0"/>
              <a:t>i vježbe snage </a:t>
            </a:r>
            <a:r>
              <a:rPr lang="hr-HR" dirty="0"/>
              <a:t>zbog povećanja fleksibilnosti i ravnoteže</a:t>
            </a:r>
          </a:p>
          <a:p>
            <a:r>
              <a:rPr lang="hr-HR" dirty="0"/>
              <a:t>Pretilost i fizička slabost su česte kod dijabetičara – dobro je da prakticiraju jednostavne funkcionalne vježbe slične onima kod starijih</a:t>
            </a:r>
          </a:p>
          <a:p>
            <a:r>
              <a:rPr lang="hr-HR" u="sng" dirty="0"/>
              <a:t>Vježbe s otporom </a:t>
            </a:r>
            <a:r>
              <a:rPr lang="hr-HR" dirty="0"/>
              <a:t>koje koriste vlastitu težinu poboljšavaju osjetljivost na inzulin</a:t>
            </a:r>
          </a:p>
        </p:txBody>
      </p:sp>
    </p:spTree>
    <p:extLst>
      <p:ext uri="{BB962C8B-B14F-4D97-AF65-F5344CB8AC3E}">
        <p14:creationId xmlns:p14="http://schemas.microsoft.com/office/powerpoint/2010/main" val="24482117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g11d335f8426_0_1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7" name="Google Shape;557;g11d335f8426_0_1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/>
              <a:t>Indikatori visokog rizika:</a:t>
            </a:r>
          </a:p>
          <a:p>
            <a:r>
              <a:rPr lang="hr-HR" dirty="0"/>
              <a:t>Više od 55 god starosti s dva ili više dodatnih čimbenika koji uključuju pretilost, HTA, pušenje, </a:t>
            </a:r>
            <a:r>
              <a:rPr lang="hr-HR" dirty="0" err="1"/>
              <a:t>dislipidemije</a:t>
            </a:r>
            <a:r>
              <a:rPr lang="hr-HR" dirty="0"/>
              <a:t> ili </a:t>
            </a:r>
            <a:r>
              <a:rPr lang="hr-HR" dirty="0" err="1"/>
              <a:t>albuminuriju</a:t>
            </a:r>
            <a:r>
              <a:rPr lang="hr-HR" dirty="0"/>
              <a:t>.</a:t>
            </a:r>
          </a:p>
          <a:p>
            <a:endParaRPr lang="hr-HR" dirty="0"/>
          </a:p>
          <a:p>
            <a:pPr algn="l" fontAlgn="base"/>
            <a:r>
              <a:rPr lang="en-GB" b="0" i="0" u="none" strike="noStrike" dirty="0" err="1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predloženo</a:t>
            </a:r>
            <a:r>
              <a:rPr lang="en-GB" b="0" i="0" u="none" strike="noStrike" dirty="0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 je </a:t>
            </a:r>
            <a:r>
              <a:rPr lang="en-GB" b="0" i="0" u="none" strike="noStrike" dirty="0" err="1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uvođenje</a:t>
            </a:r>
            <a:r>
              <a:rPr lang="en-GB" b="0" i="0" u="none" strike="noStrike" dirty="0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 GLP-1RA </a:t>
            </a:r>
            <a:r>
              <a:rPr lang="en-GB" b="0" i="0" u="none" strike="noStrike" dirty="0" err="1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ukoliko</a:t>
            </a:r>
            <a:r>
              <a:rPr lang="en-GB" b="0" i="0" u="none" strike="noStrike" dirty="0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 je </a:t>
            </a:r>
            <a:r>
              <a:rPr lang="en-GB" b="0" i="0" u="none" strike="noStrike" dirty="0" err="1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prisutna</a:t>
            </a:r>
            <a:r>
              <a:rPr lang="en-GB" b="0" i="0" u="none" strike="noStrike" dirty="0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b="0" i="0" u="none" strike="noStrike" dirty="0" err="1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kardiovaskularna</a:t>
            </a:r>
            <a:r>
              <a:rPr lang="en-GB" b="0" i="0" u="none" strike="noStrike" dirty="0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b="0" i="0" u="none" strike="noStrike" dirty="0" err="1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bolest</a:t>
            </a:r>
            <a:r>
              <a:rPr lang="en-GB" b="0" i="0" u="none" strike="noStrike" dirty="0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,  </a:t>
            </a:r>
            <a:r>
              <a:rPr lang="en-GB" b="0" i="0" u="none" strike="noStrike" dirty="0" err="1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odnosno</a:t>
            </a:r>
            <a:r>
              <a:rPr lang="en-GB" b="0" i="0" u="none" strike="noStrike" dirty="0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 SGLT-2i u </a:t>
            </a:r>
            <a:r>
              <a:rPr lang="en-GB" b="0" i="0" u="none" strike="noStrike" dirty="0" err="1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slučaju</a:t>
            </a:r>
            <a:r>
              <a:rPr lang="en-GB" b="0" i="0" u="none" strike="noStrike" dirty="0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b="0" i="0" u="none" strike="noStrike" dirty="0" err="1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prisustva</a:t>
            </a:r>
            <a:r>
              <a:rPr lang="en-GB" b="0" i="0" u="none" strike="noStrike" dirty="0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b="0" i="0" u="none" strike="noStrike" dirty="0" err="1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bubrežne</a:t>
            </a:r>
            <a:r>
              <a:rPr lang="en-GB" b="0" i="0" u="none" strike="noStrike" dirty="0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b="0" i="0" u="none" strike="noStrike" dirty="0" err="1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bolesti</a:t>
            </a:r>
            <a:r>
              <a:rPr lang="en-GB" b="0" i="0" u="none" strike="noStrike" dirty="0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b="0" i="0" u="none" strike="noStrike" dirty="0" err="1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ili</a:t>
            </a:r>
            <a:r>
              <a:rPr lang="en-GB" b="0" i="0" u="none" strike="noStrike" dirty="0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b="0" i="0" u="none" strike="noStrike" dirty="0" err="1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srčanog</a:t>
            </a:r>
            <a:r>
              <a:rPr lang="en-GB" b="0" i="0" u="none" strike="noStrike" dirty="0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b="0" i="0" u="none" strike="noStrike" dirty="0" err="1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popuštanja</a:t>
            </a:r>
            <a:r>
              <a:rPr lang="en-GB" b="0" i="0" u="none" strike="noStrike" dirty="0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. U </a:t>
            </a:r>
            <a:r>
              <a:rPr lang="en-GB" b="0" i="0" u="none" strike="noStrike" dirty="0" err="1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slučaju</a:t>
            </a:r>
            <a:r>
              <a:rPr lang="en-GB" b="0" i="0" u="none" strike="noStrike" dirty="0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 da </a:t>
            </a:r>
            <a:r>
              <a:rPr lang="en-GB" b="0" i="0" u="none" strike="noStrike" dirty="0" err="1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postoji</a:t>
            </a:r>
            <a:r>
              <a:rPr lang="en-GB" b="0" i="0" u="none" strike="noStrike" dirty="0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b="0" i="0" u="none" strike="noStrike" dirty="0" err="1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zapreka</a:t>
            </a:r>
            <a:r>
              <a:rPr lang="en-GB" b="0" i="0" u="none" strike="noStrike" dirty="0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 za </a:t>
            </a:r>
            <a:r>
              <a:rPr lang="en-GB" b="0" i="0" u="none" strike="noStrike" dirty="0" err="1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korištenje</a:t>
            </a:r>
            <a:r>
              <a:rPr lang="en-GB" b="0" i="0" u="none" strike="noStrike" dirty="0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 GLP-1RA, </a:t>
            </a:r>
            <a:r>
              <a:rPr lang="en-GB" b="0" i="0" u="none" strike="noStrike" dirty="0" err="1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preporučeno</a:t>
            </a:r>
            <a:r>
              <a:rPr lang="en-GB" b="0" i="0" u="none" strike="noStrike" dirty="0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 je </a:t>
            </a:r>
            <a:r>
              <a:rPr lang="en-GB" b="0" i="0" u="none" strike="noStrike" dirty="0" err="1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koristiti</a:t>
            </a:r>
            <a:r>
              <a:rPr lang="en-GB" b="0" i="0" u="none" strike="noStrike" dirty="0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 SGLT-2i </a:t>
            </a:r>
            <a:r>
              <a:rPr lang="en-GB" b="0" i="0" u="none" strike="noStrike" dirty="0" err="1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i</a:t>
            </a:r>
            <a:r>
              <a:rPr lang="en-GB" b="0" i="0" u="none" strike="noStrike" dirty="0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b="0" i="0" u="none" strike="noStrike" dirty="0" err="1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obratno</a:t>
            </a:r>
            <a:r>
              <a:rPr lang="en-GB" b="0" i="0" u="none" strike="noStrike" dirty="0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. </a:t>
            </a:r>
            <a:r>
              <a:rPr lang="en-GB" b="0" i="0" u="none" strike="noStrike" dirty="0" err="1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Shodno</a:t>
            </a:r>
            <a:r>
              <a:rPr lang="en-GB" b="0" i="0" u="none" strike="noStrike" dirty="0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b="0" i="0" u="none" strike="noStrike" dirty="0" err="1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dostupnim</a:t>
            </a:r>
            <a:r>
              <a:rPr lang="en-GB" b="0" i="0" u="none" strike="noStrike" dirty="0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b="0" i="0" u="none" strike="noStrike" dirty="0" err="1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dokazima</a:t>
            </a:r>
            <a:r>
              <a:rPr lang="en-GB" b="0" i="0" u="none" strike="noStrike" dirty="0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en-GB" b="0" i="0" u="none" strike="noStrike" dirty="0" err="1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pojedini</a:t>
            </a:r>
            <a:r>
              <a:rPr lang="en-GB" b="0" i="0" u="none" strike="noStrike" dirty="0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b="0" i="0" u="none" strike="noStrike" dirty="0" err="1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lijekovi</a:t>
            </a:r>
            <a:r>
              <a:rPr lang="en-GB" b="0" i="0" u="none" strike="noStrike" dirty="0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b="0" i="0" u="none" strike="noStrike" dirty="0" err="1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iz</a:t>
            </a:r>
            <a:r>
              <a:rPr lang="en-GB" b="0" i="0" u="none" strike="noStrike" dirty="0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b="0" i="0" u="none" strike="noStrike" dirty="0" err="1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obje</a:t>
            </a:r>
            <a:r>
              <a:rPr lang="en-GB" b="0" i="0" u="none" strike="noStrike" dirty="0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b="0" i="0" u="none" strike="noStrike" dirty="0" err="1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skupine</a:t>
            </a:r>
            <a:r>
              <a:rPr lang="en-GB" b="0" i="0" u="none" strike="noStrike" dirty="0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b="0" i="0" u="none" strike="noStrike" dirty="0" err="1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su</a:t>
            </a:r>
            <a:r>
              <a:rPr lang="en-GB" b="0" i="0" u="none" strike="noStrike" dirty="0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b="0" i="0" u="none" strike="noStrike" dirty="0" err="1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dobili</a:t>
            </a:r>
            <a:r>
              <a:rPr lang="en-GB" b="0" i="0" u="none" strike="noStrike" dirty="0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b="0" i="0" u="none" strike="noStrike" dirty="0" err="1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redoslijed</a:t>
            </a:r>
            <a:r>
              <a:rPr lang="en-GB" b="0" i="0" u="none" strike="noStrike" dirty="0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b="0" i="0" u="none" strike="noStrike" dirty="0" err="1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preporuke</a:t>
            </a:r>
            <a:r>
              <a:rPr lang="en-GB" b="0" i="0" u="none" strike="noStrike" dirty="0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en-GB" b="0" i="0" u="none" strike="noStrike" dirty="0" err="1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primjerice</a:t>
            </a:r>
            <a:r>
              <a:rPr lang="en-GB" b="0" i="0" u="none" strike="noStrike" dirty="0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b="0" i="0" u="none" strike="noStrike" dirty="0" err="1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ukoliko</a:t>
            </a:r>
            <a:r>
              <a:rPr lang="en-GB" b="0" i="0" u="none" strike="noStrike" dirty="0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 je </a:t>
            </a:r>
            <a:r>
              <a:rPr lang="en-GB" b="0" i="0" u="none" strike="noStrike" dirty="0" err="1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prisutno</a:t>
            </a:r>
            <a:r>
              <a:rPr lang="en-GB" b="0" i="0" u="none" strike="noStrike" dirty="0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b="0" i="0" u="none" strike="noStrike" dirty="0" err="1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srčano</a:t>
            </a:r>
            <a:r>
              <a:rPr lang="en-GB" b="0" i="0" u="none" strike="noStrike" dirty="0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b="0" i="0" u="none" strike="noStrike" dirty="0" err="1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popuštanje</a:t>
            </a:r>
            <a:r>
              <a:rPr lang="en-GB" b="0" i="0" u="none" strike="noStrike" dirty="0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en-GB" b="0" i="0" u="none" strike="noStrike" dirty="0" err="1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redoslijed</a:t>
            </a:r>
            <a:r>
              <a:rPr lang="en-GB" b="0" i="0" u="none" strike="noStrike" dirty="0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b="0" i="0" u="none" strike="noStrike" dirty="0" err="1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preferencije</a:t>
            </a:r>
            <a:r>
              <a:rPr lang="en-GB" b="0" i="0" u="none" strike="noStrike" dirty="0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 SGLT-2i je empagliflozin, </a:t>
            </a:r>
            <a:r>
              <a:rPr lang="en-GB" b="0" i="0" u="none" strike="noStrike" dirty="0" err="1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kanagliflozin</a:t>
            </a:r>
            <a:r>
              <a:rPr lang="en-GB" b="0" i="0" u="none" strike="noStrike" dirty="0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, dapagliflozin.</a:t>
            </a:r>
          </a:p>
          <a:p>
            <a:r>
              <a:rPr lang="en-GB" dirty="0"/>
              <a:t/>
            </a:r>
            <a:br>
              <a:rPr lang="en-GB" dirty="0"/>
            </a:b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2524057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800" dirty="0" err="1">
                <a:effectLst/>
                <a:latin typeface="TimesNewRomanPSMT"/>
              </a:rPr>
              <a:t>Agonisti</a:t>
            </a:r>
            <a:r>
              <a:rPr lang="en-GB" sz="1800" dirty="0">
                <a:effectLst/>
                <a:latin typeface="TimesNewRomanPSMT"/>
              </a:rPr>
              <a:t> GLP-1 receptor </a:t>
            </a:r>
            <a:r>
              <a:rPr lang="en-GB" sz="1800" dirty="0" err="1">
                <a:effectLst/>
                <a:latin typeface="TimesNewRomanPSMT"/>
              </a:rPr>
              <a:t>razvijeni</a:t>
            </a:r>
            <a:r>
              <a:rPr lang="en-GB" sz="1800" dirty="0">
                <a:effectLst/>
                <a:latin typeface="TimesNewRomanPSMT"/>
              </a:rPr>
              <a:t> </a:t>
            </a:r>
            <a:r>
              <a:rPr lang="en-GB" sz="1800" dirty="0" err="1">
                <a:effectLst/>
                <a:latin typeface="TimesNewRomanPSMT"/>
              </a:rPr>
              <a:t>su</a:t>
            </a:r>
            <a:r>
              <a:rPr lang="en-GB" sz="1800" dirty="0">
                <a:effectLst/>
                <a:latin typeface="TimesNewRomanPSMT"/>
              </a:rPr>
              <a:t> s </a:t>
            </a:r>
            <a:r>
              <a:rPr lang="en-GB" sz="1800" dirty="0" err="1">
                <a:effectLst/>
                <a:latin typeface="TimesNewRomanPSMT"/>
              </a:rPr>
              <a:t>namjerom</a:t>
            </a:r>
            <a:r>
              <a:rPr lang="en-GB" sz="1800" dirty="0">
                <a:effectLst/>
                <a:latin typeface="TimesNewRomanPSMT"/>
              </a:rPr>
              <a:t> da </a:t>
            </a:r>
            <a:r>
              <a:rPr lang="en-GB" sz="1800" dirty="0" err="1">
                <a:effectLst/>
                <a:latin typeface="TimesNewRomanPSMT"/>
              </a:rPr>
              <a:t>oponašaju</a:t>
            </a:r>
            <a:r>
              <a:rPr lang="en-GB" sz="1800" dirty="0">
                <a:effectLst/>
                <a:latin typeface="TimesNewRomanPSMT"/>
              </a:rPr>
              <a:t> </a:t>
            </a:r>
            <a:r>
              <a:rPr lang="en-GB" sz="1800" dirty="0" err="1">
                <a:effectLst/>
                <a:latin typeface="TimesNewRomanPSMT"/>
              </a:rPr>
              <a:t>strukturu</a:t>
            </a:r>
            <a:r>
              <a:rPr lang="en-GB" sz="1800" dirty="0">
                <a:effectLst/>
                <a:latin typeface="TimesNewRomanPSMT"/>
              </a:rPr>
              <a:t> </a:t>
            </a:r>
            <a:r>
              <a:rPr lang="en-GB" sz="1800" dirty="0" err="1">
                <a:effectLst/>
                <a:latin typeface="TimesNewRomanPSMT"/>
              </a:rPr>
              <a:t>i</a:t>
            </a:r>
            <a:r>
              <a:rPr lang="en-GB" sz="1800" dirty="0">
                <a:effectLst/>
                <a:latin typeface="TimesNewRomanPSMT"/>
              </a:rPr>
              <a:t> </a:t>
            </a:r>
            <a:r>
              <a:rPr lang="en-GB" sz="1800" dirty="0" err="1">
                <a:effectLst/>
                <a:latin typeface="TimesNewRomanPSMT"/>
              </a:rPr>
              <a:t>funkciju</a:t>
            </a:r>
            <a:r>
              <a:rPr lang="en-GB" sz="1800" dirty="0">
                <a:effectLst/>
                <a:latin typeface="TimesNewRomanPSMT"/>
              </a:rPr>
              <a:t> </a:t>
            </a:r>
            <a:r>
              <a:rPr lang="en-GB" sz="1800" dirty="0" err="1">
                <a:effectLst/>
                <a:latin typeface="TimesNewRomanPSMT"/>
              </a:rPr>
              <a:t>endogenog</a:t>
            </a:r>
            <a:r>
              <a:rPr lang="en-GB" sz="1800" dirty="0">
                <a:effectLst/>
                <a:latin typeface="TimesNewRomanPSMT"/>
              </a:rPr>
              <a:t> GLP-1, </a:t>
            </a:r>
            <a:r>
              <a:rPr lang="en-GB" sz="1800" dirty="0" err="1">
                <a:effectLst/>
                <a:latin typeface="TimesNewRomanPSMT"/>
              </a:rPr>
              <a:t>ali</a:t>
            </a:r>
            <a:r>
              <a:rPr lang="en-GB" sz="1800" dirty="0">
                <a:effectLst/>
                <a:latin typeface="TimesNewRomanPSMT"/>
              </a:rPr>
              <a:t> </a:t>
            </a:r>
            <a:r>
              <a:rPr lang="en-GB" sz="1800" dirty="0" err="1">
                <a:effectLst/>
                <a:latin typeface="TimesNewRomanPSMT"/>
              </a:rPr>
              <a:t>sa</a:t>
            </a:r>
            <a:r>
              <a:rPr lang="en-GB" sz="1800" dirty="0">
                <a:effectLst/>
                <a:latin typeface="TimesNewRomanPSMT"/>
              </a:rPr>
              <a:t> </a:t>
            </a:r>
            <a:r>
              <a:rPr lang="en-GB" sz="1800" dirty="0" err="1">
                <a:effectLst/>
                <a:latin typeface="TimesNewRomanPSMT"/>
              </a:rPr>
              <a:t>promjenama</a:t>
            </a:r>
            <a:r>
              <a:rPr lang="en-GB" sz="1800" dirty="0">
                <a:effectLst/>
                <a:latin typeface="TimesNewRomanPSMT"/>
              </a:rPr>
              <a:t> u </a:t>
            </a:r>
            <a:r>
              <a:rPr lang="en-GB" sz="1800" dirty="0" err="1">
                <a:effectLst/>
                <a:latin typeface="TimesNewRomanPSMT"/>
              </a:rPr>
              <a:t>strukturi</a:t>
            </a:r>
            <a:r>
              <a:rPr lang="en-GB" sz="1800" dirty="0">
                <a:effectLst/>
                <a:latin typeface="TimesNewRomanPSMT"/>
              </a:rPr>
              <a:t> </a:t>
            </a:r>
            <a:r>
              <a:rPr lang="en-GB" sz="1800" dirty="0" err="1">
                <a:effectLst/>
                <a:latin typeface="TimesNewRomanPSMT"/>
              </a:rPr>
              <a:t>koje</a:t>
            </a:r>
            <a:r>
              <a:rPr lang="en-GB" sz="1800" dirty="0">
                <a:effectLst/>
                <a:latin typeface="TimesNewRomanPSMT"/>
              </a:rPr>
              <a:t> </a:t>
            </a:r>
            <a:r>
              <a:rPr lang="en-GB" sz="1800" dirty="0" err="1">
                <a:effectLst/>
                <a:latin typeface="TimesNewRomanPSMT"/>
              </a:rPr>
              <a:t>čine</a:t>
            </a:r>
            <a:r>
              <a:rPr lang="en-GB" sz="1800" dirty="0">
                <a:effectLst/>
                <a:latin typeface="TimesNewRomanPSMT"/>
              </a:rPr>
              <a:t> </a:t>
            </a:r>
            <a:r>
              <a:rPr lang="en-GB" sz="1800" dirty="0" err="1">
                <a:effectLst/>
                <a:latin typeface="TimesNewRomanPSMT"/>
              </a:rPr>
              <a:t>te</a:t>
            </a:r>
            <a:r>
              <a:rPr lang="en-GB" sz="1800" dirty="0">
                <a:effectLst/>
                <a:latin typeface="TimesNewRomanPSMT"/>
              </a:rPr>
              <a:t> </a:t>
            </a:r>
            <a:r>
              <a:rPr lang="en-GB" sz="1800" dirty="0" err="1">
                <a:effectLst/>
                <a:latin typeface="TimesNewRomanPSMT"/>
              </a:rPr>
              <a:t>lijekove</a:t>
            </a:r>
            <a:r>
              <a:rPr lang="en-GB" sz="1800" dirty="0">
                <a:effectLst/>
                <a:latin typeface="TimesNewRomanPSMT"/>
              </a:rPr>
              <a:t> </a:t>
            </a:r>
            <a:r>
              <a:rPr lang="en-GB" sz="1800" dirty="0" err="1">
                <a:effectLst/>
                <a:latin typeface="TimesNewRomanPSMT"/>
              </a:rPr>
              <a:t>otpornima</a:t>
            </a:r>
            <a:r>
              <a:rPr lang="en-GB" sz="1800" dirty="0">
                <a:effectLst/>
                <a:latin typeface="TimesNewRomanPSMT"/>
              </a:rPr>
              <a:t> </a:t>
            </a:r>
            <a:r>
              <a:rPr lang="en-GB" sz="1800" dirty="0" err="1">
                <a:effectLst/>
                <a:latin typeface="TimesNewRomanPSMT"/>
              </a:rPr>
              <a:t>na</a:t>
            </a:r>
            <a:r>
              <a:rPr lang="en-GB" sz="1800" dirty="0">
                <a:effectLst/>
                <a:latin typeface="TimesNewRomanPSMT"/>
              </a:rPr>
              <a:t> </a:t>
            </a:r>
            <a:r>
              <a:rPr lang="en-GB" sz="1800" dirty="0" err="1">
                <a:effectLst/>
                <a:latin typeface="TimesNewRomanPSMT"/>
              </a:rPr>
              <a:t>djelovanje</a:t>
            </a:r>
            <a:r>
              <a:rPr lang="en-GB" sz="1800" dirty="0">
                <a:effectLst/>
                <a:latin typeface="TimesNewRomanPSMT"/>
              </a:rPr>
              <a:t> </a:t>
            </a:r>
            <a:r>
              <a:rPr lang="en-GB" sz="1800" dirty="0" err="1">
                <a:effectLst/>
                <a:latin typeface="TimesNewRomanPSMT"/>
              </a:rPr>
              <a:t>enzima</a:t>
            </a:r>
            <a:r>
              <a:rPr lang="en-GB" sz="1800" dirty="0">
                <a:effectLst/>
                <a:latin typeface="TimesNewRomanPSMT"/>
              </a:rPr>
              <a:t> DPP-4. </a:t>
            </a:r>
            <a:r>
              <a:rPr lang="en-GB" sz="1800" dirty="0" err="1">
                <a:effectLst/>
                <a:latin typeface="TimesNewRomanPSMT"/>
              </a:rPr>
              <a:t>Zbog</a:t>
            </a:r>
            <a:r>
              <a:rPr lang="en-GB" sz="1800" dirty="0">
                <a:effectLst/>
                <a:latin typeface="TimesNewRomanPSMT"/>
              </a:rPr>
              <a:t> </a:t>
            </a:r>
            <a:r>
              <a:rPr lang="en-GB" sz="1800" dirty="0" err="1">
                <a:effectLst/>
                <a:latin typeface="TimesNewRomanPSMT"/>
              </a:rPr>
              <a:t>otpornosti</a:t>
            </a:r>
            <a:r>
              <a:rPr lang="en-GB" sz="1800" dirty="0">
                <a:effectLst/>
                <a:latin typeface="TimesNewRomanPSMT"/>
              </a:rPr>
              <a:t> </a:t>
            </a:r>
            <a:r>
              <a:rPr lang="en-GB" sz="1800" dirty="0" err="1">
                <a:effectLst/>
                <a:latin typeface="TimesNewRomanPSMT"/>
              </a:rPr>
              <a:t>na</a:t>
            </a:r>
            <a:r>
              <a:rPr lang="en-GB" sz="1800" dirty="0">
                <a:effectLst/>
                <a:latin typeface="TimesNewRomanPSMT"/>
              </a:rPr>
              <a:t> </a:t>
            </a:r>
            <a:r>
              <a:rPr lang="en-GB" sz="1800" dirty="0" err="1">
                <a:effectLst/>
                <a:latin typeface="TimesNewRomanPSMT"/>
              </a:rPr>
              <a:t>djelovanje</a:t>
            </a:r>
            <a:r>
              <a:rPr lang="en-GB" sz="1800" dirty="0">
                <a:effectLst/>
                <a:latin typeface="TimesNewRomanPSMT"/>
              </a:rPr>
              <a:t> DPP-4, GLP-1 RA </a:t>
            </a:r>
            <a:r>
              <a:rPr lang="en-GB" sz="1800" dirty="0" err="1">
                <a:effectLst/>
                <a:latin typeface="TimesNewRomanPSMT"/>
              </a:rPr>
              <a:t>imaju</a:t>
            </a:r>
            <a:r>
              <a:rPr lang="en-GB" sz="1800" dirty="0">
                <a:effectLst/>
                <a:latin typeface="TimesNewRomanPSMT"/>
              </a:rPr>
              <a:t> </a:t>
            </a:r>
            <a:r>
              <a:rPr lang="en-GB" sz="1800" dirty="0" err="1">
                <a:effectLst/>
                <a:latin typeface="TimesNewRomanPSMT"/>
              </a:rPr>
              <a:t>dulje</a:t>
            </a:r>
            <a:r>
              <a:rPr lang="en-GB" sz="1800" dirty="0">
                <a:effectLst/>
                <a:latin typeface="TimesNewRomanPSMT"/>
              </a:rPr>
              <a:t> </a:t>
            </a:r>
            <a:r>
              <a:rPr lang="en-GB" sz="1800" dirty="0" err="1">
                <a:effectLst/>
                <a:latin typeface="TimesNewRomanPSMT"/>
              </a:rPr>
              <a:t>vrijeme</a:t>
            </a:r>
            <a:r>
              <a:rPr lang="en-GB" sz="1800" dirty="0">
                <a:effectLst/>
                <a:latin typeface="TimesNewRomanPSMT"/>
              </a:rPr>
              <a:t> </a:t>
            </a:r>
            <a:r>
              <a:rPr lang="en-GB" sz="1800" dirty="0" err="1">
                <a:effectLst/>
                <a:latin typeface="TimesNewRomanPSMT"/>
              </a:rPr>
              <a:t>polueliminacije</a:t>
            </a:r>
            <a:r>
              <a:rPr lang="en-GB" sz="1800" dirty="0">
                <a:effectLst/>
                <a:latin typeface="TimesNewRomanPSMT"/>
              </a:rPr>
              <a:t> pa </a:t>
            </a:r>
            <a:r>
              <a:rPr lang="en-GB" sz="1800" dirty="0" err="1">
                <a:effectLst/>
                <a:latin typeface="TimesNewRomanPSMT"/>
              </a:rPr>
              <a:t>postižu</a:t>
            </a:r>
            <a:r>
              <a:rPr lang="en-GB" sz="1800" dirty="0">
                <a:effectLst/>
                <a:latin typeface="TimesNewRomanPSMT"/>
              </a:rPr>
              <a:t> </a:t>
            </a:r>
            <a:r>
              <a:rPr lang="en-GB" sz="1800" dirty="0" err="1">
                <a:effectLst/>
                <a:latin typeface="TimesNewRomanPSMT"/>
              </a:rPr>
              <a:t>veće</a:t>
            </a:r>
            <a:r>
              <a:rPr lang="en-GB" sz="1800" dirty="0">
                <a:effectLst/>
                <a:latin typeface="TimesNewRomanPSMT"/>
              </a:rPr>
              <a:t> </a:t>
            </a:r>
            <a:r>
              <a:rPr lang="en-GB" sz="1800" dirty="0" err="1">
                <a:effectLst/>
                <a:latin typeface="TimesNewRomanPSMT"/>
              </a:rPr>
              <a:t>koncentracije</a:t>
            </a:r>
            <a:r>
              <a:rPr lang="en-GB" sz="1800" dirty="0">
                <a:effectLst/>
                <a:latin typeface="TimesNewRomanPSMT"/>
              </a:rPr>
              <a:t> u </a:t>
            </a:r>
            <a:r>
              <a:rPr lang="en-GB" sz="1800" dirty="0" err="1">
                <a:effectLst/>
                <a:latin typeface="TimesNewRomanPSMT"/>
              </a:rPr>
              <a:t>plazmi</a:t>
            </a:r>
            <a:r>
              <a:rPr lang="en-GB" sz="1800" dirty="0">
                <a:effectLst/>
                <a:latin typeface="TimesNewRomanPSMT"/>
              </a:rPr>
              <a:t>. S </a:t>
            </a:r>
            <a:r>
              <a:rPr lang="en-GB" sz="1800" dirty="0" err="1">
                <a:effectLst/>
                <a:latin typeface="TimesNewRomanPSMT"/>
              </a:rPr>
              <a:t>obzirom</a:t>
            </a:r>
            <a:r>
              <a:rPr lang="en-GB" sz="1800" dirty="0">
                <a:effectLst/>
                <a:latin typeface="TimesNewRomanPSMT"/>
              </a:rPr>
              <a:t> </a:t>
            </a:r>
            <a:r>
              <a:rPr lang="en-GB" sz="1800" dirty="0" err="1">
                <a:effectLst/>
                <a:latin typeface="TimesNewRomanPSMT"/>
              </a:rPr>
              <a:t>na</a:t>
            </a:r>
            <a:r>
              <a:rPr lang="en-GB" sz="1800" dirty="0">
                <a:effectLst/>
                <a:latin typeface="TimesNewRomanPSMT"/>
              </a:rPr>
              <a:t> </a:t>
            </a:r>
            <a:r>
              <a:rPr lang="en-GB" sz="1800" dirty="0" err="1">
                <a:effectLst/>
                <a:latin typeface="TimesNewRomanPSMT"/>
              </a:rPr>
              <a:t>sposobnost</a:t>
            </a:r>
            <a:r>
              <a:rPr lang="en-GB" sz="1800" dirty="0">
                <a:effectLst/>
                <a:latin typeface="TimesNewRomanPSMT"/>
              </a:rPr>
              <a:t> </a:t>
            </a:r>
            <a:r>
              <a:rPr lang="en-GB" sz="1800" dirty="0" err="1">
                <a:effectLst/>
                <a:latin typeface="TimesNewRomanPSMT"/>
              </a:rPr>
              <a:t>aktiviranja</a:t>
            </a:r>
            <a:r>
              <a:rPr lang="en-GB" sz="1800" dirty="0">
                <a:effectLst/>
                <a:latin typeface="TimesNewRomanPSMT"/>
              </a:rPr>
              <a:t> GLP-1 </a:t>
            </a:r>
            <a:r>
              <a:rPr lang="en-GB" sz="1800" dirty="0" err="1">
                <a:effectLst/>
                <a:latin typeface="TimesNewRomanPSMT"/>
              </a:rPr>
              <a:t>receptora</a:t>
            </a:r>
            <a:r>
              <a:rPr lang="en-GB" sz="1800" dirty="0">
                <a:effectLst/>
                <a:latin typeface="TimesNewRomanPSMT"/>
              </a:rPr>
              <a:t>, GLP-1 RA </a:t>
            </a:r>
            <a:r>
              <a:rPr lang="en-GB" sz="1800" dirty="0" err="1">
                <a:effectLst/>
                <a:latin typeface="TimesNewRomanPSMT"/>
              </a:rPr>
              <a:t>dijele</a:t>
            </a:r>
            <a:r>
              <a:rPr lang="en-GB" sz="1800" dirty="0">
                <a:effectLst/>
                <a:latin typeface="TimesNewRomanPSMT"/>
              </a:rPr>
              <a:t> se u </a:t>
            </a:r>
            <a:r>
              <a:rPr lang="en-GB" sz="1800" dirty="0" err="1">
                <a:effectLst/>
                <a:latin typeface="TimesNewRomanPSMT"/>
              </a:rPr>
              <a:t>dvije</a:t>
            </a:r>
            <a:r>
              <a:rPr lang="en-GB" sz="1800" dirty="0">
                <a:effectLst/>
                <a:latin typeface="TimesNewRomanPSMT"/>
              </a:rPr>
              <a:t> </a:t>
            </a:r>
            <a:r>
              <a:rPr lang="en-GB" sz="1800" dirty="0" err="1">
                <a:effectLst/>
                <a:latin typeface="TimesNewRomanPSMT"/>
              </a:rPr>
              <a:t>skupine</a:t>
            </a:r>
            <a:r>
              <a:rPr lang="en-GB" sz="1800" dirty="0">
                <a:effectLst/>
                <a:latin typeface="TimesNewRomanPSMT"/>
              </a:rPr>
              <a:t>. </a:t>
            </a:r>
            <a:r>
              <a:rPr lang="en-GB" sz="1800" dirty="0" err="1">
                <a:effectLst/>
                <a:latin typeface="TimesNewRomanPSMT"/>
              </a:rPr>
              <a:t>Postoje</a:t>
            </a:r>
            <a:r>
              <a:rPr lang="en-GB" sz="1800" dirty="0">
                <a:effectLst/>
                <a:latin typeface="TimesNewRomanPSMT"/>
              </a:rPr>
              <a:t> </a:t>
            </a:r>
            <a:r>
              <a:rPr lang="en-GB" sz="1800" dirty="0" err="1">
                <a:effectLst/>
                <a:latin typeface="TimesNewRomanPSMT"/>
              </a:rPr>
              <a:t>kratkodjelujući</a:t>
            </a:r>
            <a:r>
              <a:rPr lang="en-GB" sz="1800" dirty="0">
                <a:effectLst/>
                <a:latin typeface="TimesNewRomanPSMT"/>
              </a:rPr>
              <a:t> </a:t>
            </a:r>
            <a:r>
              <a:rPr lang="en-GB" sz="1800" dirty="0" err="1">
                <a:effectLst/>
                <a:latin typeface="TimesNewRomanPSMT"/>
              </a:rPr>
              <a:t>agonisti</a:t>
            </a:r>
            <a:r>
              <a:rPr lang="en-GB" sz="1800" dirty="0">
                <a:effectLst/>
                <a:latin typeface="TimesNewRomanPSMT"/>
              </a:rPr>
              <a:t> GLP-1 </a:t>
            </a:r>
            <a:r>
              <a:rPr lang="en-GB" sz="1800" dirty="0" err="1">
                <a:effectLst/>
                <a:latin typeface="TimesNewRomanPSMT"/>
              </a:rPr>
              <a:t>receptora</a:t>
            </a:r>
            <a:r>
              <a:rPr lang="en-GB" sz="1800" dirty="0">
                <a:effectLst/>
                <a:latin typeface="TimesNewRomanPSMT"/>
              </a:rPr>
              <a:t> </a:t>
            </a:r>
            <a:r>
              <a:rPr lang="en-GB" sz="1800" dirty="0" err="1">
                <a:effectLst/>
                <a:latin typeface="TimesNewRomanPSMT"/>
              </a:rPr>
              <a:t>i</a:t>
            </a:r>
            <a:r>
              <a:rPr lang="en-GB" sz="1800" dirty="0">
                <a:effectLst/>
                <a:latin typeface="TimesNewRomanPSMT"/>
              </a:rPr>
              <a:t> </a:t>
            </a:r>
            <a:r>
              <a:rPr lang="en-GB" sz="1800" dirty="0" err="1">
                <a:effectLst/>
                <a:latin typeface="TimesNewRomanPSMT"/>
              </a:rPr>
              <a:t>dugodjelujući</a:t>
            </a:r>
            <a:r>
              <a:rPr lang="en-GB" sz="1800" dirty="0">
                <a:effectLst/>
                <a:latin typeface="TimesNewRomanPSMT"/>
              </a:rPr>
              <a:t>. </a:t>
            </a:r>
            <a:r>
              <a:rPr lang="en-GB" sz="1800" dirty="0" err="1">
                <a:effectLst/>
                <a:latin typeface="TimesNewRomanPSMT"/>
              </a:rPr>
              <a:t>Kratkodjelujući</a:t>
            </a:r>
            <a:r>
              <a:rPr lang="en-GB" sz="1800" dirty="0">
                <a:effectLst/>
                <a:latin typeface="TimesNewRomanPSMT"/>
              </a:rPr>
              <a:t> </a:t>
            </a:r>
            <a:r>
              <a:rPr lang="en-GB" sz="1800" dirty="0" err="1">
                <a:effectLst/>
                <a:latin typeface="TimesNewRomanPSMT"/>
              </a:rPr>
              <a:t>agonisti</a:t>
            </a:r>
            <a:r>
              <a:rPr lang="en-GB" sz="1800" dirty="0">
                <a:effectLst/>
                <a:latin typeface="TimesNewRomanPSMT"/>
              </a:rPr>
              <a:t> GLP-1 </a:t>
            </a:r>
            <a:r>
              <a:rPr lang="en-GB" sz="1800" dirty="0" err="1">
                <a:effectLst/>
                <a:latin typeface="TimesNewRomanPSMT"/>
              </a:rPr>
              <a:t>receptora</a:t>
            </a:r>
            <a:r>
              <a:rPr lang="en-GB" sz="1800" dirty="0">
                <a:effectLst/>
                <a:latin typeface="TimesNewRomanPSMT"/>
              </a:rPr>
              <a:t> </a:t>
            </a:r>
            <a:r>
              <a:rPr lang="en-GB" sz="1800" dirty="0" err="1">
                <a:effectLst/>
                <a:latin typeface="TimesNewRomanPSMT"/>
              </a:rPr>
              <a:t>djeluju</a:t>
            </a:r>
            <a:r>
              <a:rPr lang="en-GB" sz="1800" dirty="0">
                <a:effectLst/>
                <a:latin typeface="TimesNewRomanPSMT"/>
              </a:rPr>
              <a:t> &lt; 24 h </a:t>
            </a:r>
            <a:r>
              <a:rPr lang="en-GB" sz="1800" dirty="0" err="1">
                <a:effectLst/>
                <a:latin typeface="TimesNewRomanPSMT"/>
              </a:rPr>
              <a:t>i</a:t>
            </a:r>
            <a:r>
              <a:rPr lang="en-GB" sz="1800" dirty="0">
                <a:effectLst/>
                <a:latin typeface="TimesNewRomanPSMT"/>
              </a:rPr>
              <a:t> u </a:t>
            </a:r>
            <a:r>
              <a:rPr lang="en-GB" sz="1800" dirty="0" err="1">
                <a:effectLst/>
                <a:latin typeface="TimesNewRomanPSMT"/>
              </a:rPr>
              <a:t>tu</a:t>
            </a:r>
            <a:r>
              <a:rPr lang="en-GB" sz="1800" dirty="0">
                <a:effectLst/>
                <a:latin typeface="TimesNewRomanPSMT"/>
              </a:rPr>
              <a:t> </a:t>
            </a:r>
            <a:r>
              <a:rPr lang="en-GB" sz="1800" dirty="0" err="1">
                <a:effectLst/>
                <a:latin typeface="TimesNewRomanPSMT"/>
              </a:rPr>
              <a:t>skupinu</a:t>
            </a:r>
            <a:r>
              <a:rPr lang="en-GB" sz="1800" dirty="0">
                <a:effectLst/>
                <a:latin typeface="TimesNewRomanPSMT"/>
              </a:rPr>
              <a:t> </a:t>
            </a:r>
            <a:r>
              <a:rPr lang="en-GB" sz="1800" dirty="0" err="1">
                <a:effectLst/>
                <a:latin typeface="TimesNewRomanPSMT"/>
              </a:rPr>
              <a:t>spadaju</a:t>
            </a:r>
            <a:r>
              <a:rPr lang="en-GB" sz="1800" dirty="0">
                <a:effectLst/>
                <a:latin typeface="TimesNewRomanPSMT"/>
              </a:rPr>
              <a:t> </a:t>
            </a:r>
            <a:r>
              <a:rPr lang="en-GB" sz="1800" dirty="0" err="1">
                <a:effectLst/>
                <a:latin typeface="TimesNewRomanPSMT"/>
              </a:rPr>
              <a:t>eksenatid</a:t>
            </a:r>
            <a:r>
              <a:rPr lang="en-GB" sz="1800" dirty="0">
                <a:effectLst/>
                <a:latin typeface="TimesNewRomanPSMT"/>
              </a:rPr>
              <a:t> </a:t>
            </a:r>
            <a:r>
              <a:rPr lang="en-GB" sz="1800" dirty="0" err="1">
                <a:effectLst/>
                <a:latin typeface="TimesNewRomanPSMT"/>
              </a:rPr>
              <a:t>i</a:t>
            </a:r>
            <a:r>
              <a:rPr lang="en-GB" sz="1800" dirty="0">
                <a:effectLst/>
                <a:latin typeface="TimesNewRomanPSMT"/>
              </a:rPr>
              <a:t> </a:t>
            </a:r>
            <a:r>
              <a:rPr lang="en-GB" sz="1800" dirty="0" err="1">
                <a:effectLst/>
                <a:latin typeface="TimesNewRomanPSMT"/>
              </a:rPr>
              <a:t>liksisenatid</a:t>
            </a:r>
            <a:r>
              <a:rPr lang="en-GB" sz="1800" dirty="0">
                <a:effectLst/>
                <a:latin typeface="TimesNewRomanPSMT"/>
              </a:rPr>
              <a:t>. </a:t>
            </a:r>
            <a:r>
              <a:rPr lang="en-GB" sz="1800" dirty="0" err="1">
                <a:effectLst/>
                <a:latin typeface="TimesNewRomanPSMT"/>
              </a:rPr>
              <a:t>Kratkodjelujući</a:t>
            </a:r>
            <a:r>
              <a:rPr lang="en-GB" sz="1800" dirty="0">
                <a:effectLst/>
                <a:latin typeface="TimesNewRomanPSMT"/>
              </a:rPr>
              <a:t> GLP-1 </a:t>
            </a:r>
            <a:r>
              <a:rPr lang="en-GB" sz="1800" dirty="0" err="1">
                <a:effectLst/>
                <a:latin typeface="TimesNewRomanPSMT"/>
              </a:rPr>
              <a:t>agonisti</a:t>
            </a:r>
            <a:r>
              <a:rPr lang="en-GB" sz="1800" dirty="0">
                <a:effectLst/>
                <a:latin typeface="TimesNewRomanPSMT"/>
              </a:rPr>
              <a:t> </a:t>
            </a:r>
            <a:r>
              <a:rPr lang="en-GB" sz="1800" dirty="0" err="1">
                <a:effectLst/>
                <a:latin typeface="TimesNewRomanPSMT"/>
              </a:rPr>
              <a:t>temelje</a:t>
            </a:r>
            <a:r>
              <a:rPr lang="en-GB" sz="1800" dirty="0">
                <a:effectLst/>
                <a:latin typeface="TimesNewRomanPSMT"/>
              </a:rPr>
              <a:t> se </a:t>
            </a:r>
            <a:r>
              <a:rPr lang="en-GB" sz="1800" dirty="0" err="1">
                <a:effectLst/>
                <a:latin typeface="TimesNewRomanPSMT"/>
              </a:rPr>
              <a:t>na</a:t>
            </a:r>
            <a:r>
              <a:rPr lang="en-GB" sz="1800" dirty="0">
                <a:effectLst/>
                <a:latin typeface="TimesNewRomanPSMT"/>
              </a:rPr>
              <a:t> </a:t>
            </a:r>
            <a:r>
              <a:rPr lang="en-GB" sz="1800" dirty="0" err="1">
                <a:effectLst/>
                <a:latin typeface="TimesNewRomanPSMT"/>
              </a:rPr>
              <a:t>molekuli</a:t>
            </a:r>
            <a:r>
              <a:rPr lang="en-GB" sz="1800" dirty="0">
                <a:effectLst/>
                <a:latin typeface="TimesNewRomanPSMT"/>
              </a:rPr>
              <a:t> eksendina-4 </a:t>
            </a:r>
            <a:r>
              <a:rPr lang="en-GB" sz="1800" dirty="0" err="1">
                <a:effectLst/>
                <a:latin typeface="TimesNewRomanPSMT"/>
              </a:rPr>
              <a:t>i</a:t>
            </a:r>
            <a:r>
              <a:rPr lang="en-GB" sz="1800" dirty="0">
                <a:effectLst/>
                <a:latin typeface="TimesNewRomanPSMT"/>
              </a:rPr>
              <a:t> </a:t>
            </a:r>
            <a:r>
              <a:rPr lang="en-GB" sz="1800" dirty="0" err="1">
                <a:effectLst/>
                <a:latin typeface="TimesNewRomanPSMT"/>
              </a:rPr>
              <a:t>sa</a:t>
            </a:r>
            <a:r>
              <a:rPr lang="en-GB" sz="1800" dirty="0">
                <a:effectLst/>
                <a:latin typeface="TimesNewRomanPSMT"/>
              </a:rPr>
              <a:t> </a:t>
            </a:r>
            <a:r>
              <a:rPr lang="en-GB" sz="1800" dirty="0" err="1">
                <a:effectLst/>
                <a:latin typeface="TimesNewRomanPSMT"/>
              </a:rPr>
              <a:t>nativnim</a:t>
            </a:r>
            <a:r>
              <a:rPr lang="en-GB" sz="1800" dirty="0">
                <a:effectLst/>
                <a:latin typeface="TimesNewRomanPSMT"/>
              </a:rPr>
              <a:t> GLP-1 </a:t>
            </a:r>
            <a:r>
              <a:rPr lang="en-GB" sz="1800" dirty="0" err="1">
                <a:effectLst/>
                <a:latin typeface="TimesNewRomanPSMT"/>
              </a:rPr>
              <a:t>strukturno</a:t>
            </a:r>
            <a:r>
              <a:rPr lang="en-GB" sz="1800" dirty="0">
                <a:effectLst/>
                <a:latin typeface="TimesNewRomanPSMT"/>
              </a:rPr>
              <a:t> se </a:t>
            </a:r>
            <a:r>
              <a:rPr lang="en-GB" sz="1800" dirty="0" err="1">
                <a:effectLst/>
                <a:latin typeface="TimesNewRomanPSMT"/>
              </a:rPr>
              <a:t>podudaraju</a:t>
            </a:r>
            <a:r>
              <a:rPr lang="en-GB" sz="1800" dirty="0">
                <a:effectLst/>
                <a:latin typeface="TimesNewRomanPSMT"/>
              </a:rPr>
              <a:t> </a:t>
            </a:r>
            <a:r>
              <a:rPr lang="en-GB" sz="1800" dirty="0" err="1">
                <a:effectLst/>
                <a:latin typeface="TimesNewRomanPSMT"/>
              </a:rPr>
              <a:t>samo</a:t>
            </a:r>
            <a:r>
              <a:rPr lang="en-GB" sz="1800" dirty="0">
                <a:effectLst/>
                <a:latin typeface="TimesNewRomanPSMT"/>
              </a:rPr>
              <a:t> 53% (</a:t>
            </a:r>
            <a:r>
              <a:rPr lang="en-GB" sz="1800" dirty="0" err="1">
                <a:effectLst/>
                <a:latin typeface="TimesNewRomanPSMT"/>
              </a:rPr>
              <a:t>Sfairopoulos</a:t>
            </a:r>
            <a:r>
              <a:rPr lang="en-GB" sz="1800" dirty="0">
                <a:effectLst/>
                <a:latin typeface="TimesNewRomanPSMT"/>
              </a:rPr>
              <a:t> </a:t>
            </a:r>
            <a:r>
              <a:rPr lang="en-GB" sz="1800" dirty="0" err="1">
                <a:effectLst/>
                <a:latin typeface="TimesNewRomanPSMT"/>
              </a:rPr>
              <a:t>i</a:t>
            </a:r>
            <a:r>
              <a:rPr lang="en-GB" sz="1800" dirty="0">
                <a:effectLst/>
                <a:latin typeface="TimesNewRomanPSMT"/>
              </a:rPr>
              <a:t> sur., 2018). S </a:t>
            </a:r>
            <a:r>
              <a:rPr lang="en-GB" sz="1800" dirty="0" err="1">
                <a:effectLst/>
                <a:latin typeface="TimesNewRomanPSMT"/>
              </a:rPr>
              <a:t>obzirom</a:t>
            </a:r>
            <a:r>
              <a:rPr lang="en-GB" sz="1800" dirty="0">
                <a:effectLst/>
                <a:latin typeface="TimesNewRomanPSMT"/>
              </a:rPr>
              <a:t> </a:t>
            </a:r>
            <a:r>
              <a:rPr lang="en-GB" sz="1800" dirty="0" err="1">
                <a:effectLst/>
                <a:latin typeface="TimesNewRomanPSMT"/>
              </a:rPr>
              <a:t>na</a:t>
            </a:r>
            <a:r>
              <a:rPr lang="en-GB" sz="1800" dirty="0">
                <a:effectLst/>
                <a:latin typeface="TimesNewRomanPSMT"/>
              </a:rPr>
              <a:t> </a:t>
            </a:r>
            <a:r>
              <a:rPr lang="en-GB" sz="1800" dirty="0" err="1">
                <a:effectLst/>
                <a:latin typeface="TimesNewRomanPSMT"/>
              </a:rPr>
              <a:t>kraće</a:t>
            </a:r>
            <a:r>
              <a:rPr lang="en-GB" sz="1800" dirty="0">
                <a:effectLst/>
                <a:latin typeface="TimesNewRomanPSMT"/>
              </a:rPr>
              <a:t> </a:t>
            </a:r>
            <a:r>
              <a:rPr lang="en-GB" sz="1800" dirty="0" err="1">
                <a:effectLst/>
                <a:latin typeface="TimesNewRomanPSMT"/>
              </a:rPr>
              <a:t>vrijeme</a:t>
            </a:r>
            <a:r>
              <a:rPr lang="en-GB" sz="1800" dirty="0">
                <a:effectLst/>
                <a:latin typeface="TimesNewRomanPSMT"/>
              </a:rPr>
              <a:t> </a:t>
            </a:r>
            <a:r>
              <a:rPr lang="en-GB" sz="1800" dirty="0" err="1">
                <a:effectLst/>
                <a:latin typeface="TimesNewRomanPSMT"/>
              </a:rPr>
              <a:t>djelovanja</a:t>
            </a:r>
            <a:r>
              <a:rPr lang="en-GB" sz="1800" dirty="0">
                <a:effectLst/>
                <a:latin typeface="TimesNewRomanPSMT"/>
              </a:rPr>
              <a:t>, </a:t>
            </a:r>
            <a:r>
              <a:rPr lang="en-GB" sz="1800" dirty="0" err="1">
                <a:effectLst/>
                <a:latin typeface="TimesNewRomanPSMT"/>
              </a:rPr>
              <a:t>kratkodjelujući</a:t>
            </a:r>
            <a:r>
              <a:rPr lang="en-GB" sz="1800" dirty="0">
                <a:effectLst/>
                <a:latin typeface="TimesNewRomanPSMT"/>
              </a:rPr>
              <a:t> GLP-1 </a:t>
            </a:r>
            <a:r>
              <a:rPr lang="en-GB" sz="1800" dirty="0" err="1">
                <a:effectLst/>
                <a:latin typeface="TimesNewRomanPSMT"/>
              </a:rPr>
              <a:t>agonisti</a:t>
            </a:r>
            <a:r>
              <a:rPr lang="en-GB" sz="1800" dirty="0">
                <a:effectLst/>
                <a:latin typeface="TimesNewRomanPSMT"/>
              </a:rPr>
              <a:t> </a:t>
            </a:r>
            <a:r>
              <a:rPr lang="en-GB" sz="1800" dirty="0" err="1">
                <a:effectLst/>
                <a:latin typeface="TimesNewRomanPSMT"/>
              </a:rPr>
              <a:t>primjenjuju</a:t>
            </a:r>
            <a:r>
              <a:rPr lang="en-GB" sz="1800" dirty="0">
                <a:effectLst/>
                <a:latin typeface="TimesNewRomanPSMT"/>
              </a:rPr>
              <a:t> se </a:t>
            </a:r>
            <a:r>
              <a:rPr lang="en-GB" sz="1800" dirty="0" err="1">
                <a:effectLst/>
                <a:latin typeface="TimesNewRomanPSMT"/>
              </a:rPr>
              <a:t>neposredno</a:t>
            </a:r>
            <a:r>
              <a:rPr lang="en-GB" sz="1800" dirty="0">
                <a:effectLst/>
                <a:latin typeface="TimesNewRomanPSMT"/>
              </a:rPr>
              <a:t> </a:t>
            </a:r>
            <a:r>
              <a:rPr lang="en-GB" sz="1800" dirty="0" err="1">
                <a:effectLst/>
                <a:latin typeface="TimesNewRomanPSMT"/>
              </a:rPr>
              <a:t>prije</a:t>
            </a:r>
            <a:r>
              <a:rPr lang="en-GB" sz="1800" dirty="0">
                <a:effectLst/>
                <a:latin typeface="TimesNewRomanPSMT"/>
              </a:rPr>
              <a:t> </a:t>
            </a:r>
            <a:r>
              <a:rPr lang="en-GB" sz="1800" dirty="0" err="1">
                <a:effectLst/>
                <a:latin typeface="TimesNewRomanPSMT"/>
              </a:rPr>
              <a:t>obroka</a:t>
            </a:r>
            <a:r>
              <a:rPr lang="en-GB" sz="1800" dirty="0">
                <a:effectLst/>
                <a:latin typeface="TimesNewRomanPSMT"/>
              </a:rPr>
              <a:t>, </a:t>
            </a:r>
            <a:r>
              <a:rPr lang="en-GB" sz="1800" dirty="0" err="1">
                <a:effectLst/>
                <a:latin typeface="TimesNewRomanPSMT"/>
              </a:rPr>
              <a:t>jedan</a:t>
            </a:r>
            <a:r>
              <a:rPr lang="en-GB" sz="1800" dirty="0">
                <a:effectLst/>
                <a:latin typeface="TimesNewRomanPSMT"/>
              </a:rPr>
              <a:t> </a:t>
            </a:r>
            <a:r>
              <a:rPr lang="en-GB" sz="1800" dirty="0" err="1">
                <a:effectLst/>
                <a:latin typeface="TimesNewRomanPSMT"/>
              </a:rPr>
              <a:t>ili</a:t>
            </a:r>
            <a:r>
              <a:rPr lang="en-GB" sz="1800" dirty="0">
                <a:effectLst/>
                <a:latin typeface="TimesNewRomanPSMT"/>
              </a:rPr>
              <a:t> </a:t>
            </a:r>
            <a:r>
              <a:rPr lang="en-GB" sz="1800" dirty="0" err="1">
                <a:effectLst/>
                <a:latin typeface="TimesNewRomanPSMT"/>
              </a:rPr>
              <a:t>dva</a:t>
            </a:r>
            <a:r>
              <a:rPr lang="en-GB" sz="1800" dirty="0">
                <a:effectLst/>
                <a:latin typeface="TimesNewRomanPSMT"/>
              </a:rPr>
              <a:t> puta </a:t>
            </a:r>
            <a:r>
              <a:rPr lang="en-GB" sz="1800" dirty="0" err="1">
                <a:effectLst/>
                <a:latin typeface="TimesNewRomanPSMT"/>
              </a:rPr>
              <a:t>dnevno</a:t>
            </a:r>
            <a:r>
              <a:rPr lang="en-GB" sz="1800" dirty="0">
                <a:effectLst/>
                <a:latin typeface="TimesNewRomanPSMT"/>
              </a:rPr>
              <a:t>. </a:t>
            </a:r>
            <a:endParaRPr lang="en-GB" dirty="0"/>
          </a:p>
          <a:p>
            <a:r>
              <a:rPr lang="en-GB" sz="1800" dirty="0">
                <a:effectLst/>
                <a:latin typeface="TimesNewRomanPSMT"/>
              </a:rPr>
              <a:t>Za </a:t>
            </a:r>
            <a:r>
              <a:rPr lang="en-GB" sz="1800" dirty="0" err="1">
                <a:effectLst/>
                <a:latin typeface="TimesNewRomanPSMT"/>
              </a:rPr>
              <a:t>razliku</a:t>
            </a:r>
            <a:r>
              <a:rPr lang="en-GB" sz="1800" dirty="0">
                <a:effectLst/>
                <a:latin typeface="TimesNewRomanPSMT"/>
              </a:rPr>
              <a:t> od </a:t>
            </a:r>
            <a:r>
              <a:rPr lang="en-GB" sz="1800" dirty="0" err="1">
                <a:effectLst/>
                <a:latin typeface="TimesNewRomanPSMT"/>
              </a:rPr>
              <a:t>njih</a:t>
            </a:r>
            <a:r>
              <a:rPr lang="en-GB" sz="1800" dirty="0">
                <a:effectLst/>
                <a:latin typeface="TimesNewRomanPSMT"/>
              </a:rPr>
              <a:t>, </a:t>
            </a:r>
            <a:r>
              <a:rPr lang="en-GB" sz="1800" dirty="0" err="1">
                <a:effectLst/>
                <a:latin typeface="TimesNewRomanPSMT"/>
              </a:rPr>
              <a:t>dugodjelujući</a:t>
            </a:r>
            <a:r>
              <a:rPr lang="en-GB" sz="1800" dirty="0">
                <a:effectLst/>
                <a:latin typeface="TimesNewRomanPSMT"/>
              </a:rPr>
              <a:t> </a:t>
            </a:r>
            <a:r>
              <a:rPr lang="en-GB" sz="1800" dirty="0" err="1">
                <a:effectLst/>
                <a:latin typeface="TimesNewRomanPSMT"/>
              </a:rPr>
              <a:t>agonisti</a:t>
            </a:r>
            <a:r>
              <a:rPr lang="en-GB" sz="1800" dirty="0">
                <a:effectLst/>
                <a:latin typeface="TimesNewRomanPSMT"/>
              </a:rPr>
              <a:t> GLP-1 </a:t>
            </a:r>
            <a:r>
              <a:rPr lang="en-GB" sz="1800" dirty="0" err="1">
                <a:effectLst/>
                <a:latin typeface="TimesNewRomanPSMT"/>
              </a:rPr>
              <a:t>receptora</a:t>
            </a:r>
            <a:r>
              <a:rPr lang="en-GB" sz="1800" dirty="0">
                <a:effectLst/>
                <a:latin typeface="TimesNewRomanPSMT"/>
              </a:rPr>
              <a:t> </a:t>
            </a:r>
            <a:r>
              <a:rPr lang="en-GB" sz="1800" dirty="0" err="1">
                <a:effectLst/>
                <a:latin typeface="TimesNewRomanPSMT"/>
              </a:rPr>
              <a:t>imaju</a:t>
            </a:r>
            <a:r>
              <a:rPr lang="en-GB" sz="1800" dirty="0">
                <a:effectLst/>
                <a:latin typeface="TimesNewRomanPSMT"/>
              </a:rPr>
              <a:t> </a:t>
            </a:r>
            <a:r>
              <a:rPr lang="en-GB" sz="1800" dirty="0" err="1">
                <a:effectLst/>
                <a:latin typeface="TimesNewRomanPSMT"/>
              </a:rPr>
              <a:t>djelovanje</a:t>
            </a:r>
            <a:r>
              <a:rPr lang="en-GB" sz="1800" dirty="0">
                <a:effectLst/>
                <a:latin typeface="TimesNewRomanPSMT"/>
              </a:rPr>
              <a:t> &gt; 24 h. U </a:t>
            </a:r>
            <a:r>
              <a:rPr lang="en-GB" sz="1800" dirty="0" err="1">
                <a:effectLst/>
                <a:latin typeface="TimesNewRomanPSMT"/>
              </a:rPr>
              <a:t>dugodjelujuće</a:t>
            </a:r>
            <a:r>
              <a:rPr lang="en-GB" sz="1800" dirty="0">
                <a:effectLst/>
                <a:latin typeface="TimesNewRomanPSMT"/>
              </a:rPr>
              <a:t> GLP-1 RA </a:t>
            </a:r>
            <a:r>
              <a:rPr lang="en-GB" sz="1800" dirty="0" err="1">
                <a:effectLst/>
                <a:latin typeface="TimesNewRomanPSMT"/>
              </a:rPr>
              <a:t>spadaju</a:t>
            </a:r>
            <a:r>
              <a:rPr lang="en-GB" sz="1800" dirty="0">
                <a:effectLst/>
                <a:latin typeface="TimesNewRomanPSMT"/>
              </a:rPr>
              <a:t> </a:t>
            </a:r>
            <a:r>
              <a:rPr lang="en-GB" sz="1800" b="1" dirty="0" err="1">
                <a:effectLst/>
                <a:latin typeface="TimesNewRomanPSMT"/>
              </a:rPr>
              <a:t>liraglutid</a:t>
            </a:r>
            <a:r>
              <a:rPr lang="en-GB" sz="1800" dirty="0">
                <a:effectLst/>
                <a:latin typeface="TimesNewRomanPSMT"/>
              </a:rPr>
              <a:t> koji se </a:t>
            </a:r>
            <a:r>
              <a:rPr lang="en-GB" sz="1800" dirty="0" err="1">
                <a:effectLst/>
                <a:latin typeface="TimesNewRomanPSMT"/>
              </a:rPr>
              <a:t>dozira</a:t>
            </a:r>
            <a:r>
              <a:rPr lang="en-GB" sz="1800" dirty="0">
                <a:effectLst/>
                <a:latin typeface="TimesNewRomanPSMT"/>
              </a:rPr>
              <a:t> </a:t>
            </a:r>
            <a:r>
              <a:rPr lang="en-GB" sz="1800" dirty="0" err="1">
                <a:effectLst/>
                <a:latin typeface="TimesNewRomanPSMT"/>
              </a:rPr>
              <a:t>jedanput</a:t>
            </a:r>
            <a:r>
              <a:rPr lang="en-GB" sz="1800" dirty="0">
                <a:effectLst/>
                <a:latin typeface="TimesNewRomanPSMT"/>
              </a:rPr>
              <a:t> </a:t>
            </a:r>
            <a:r>
              <a:rPr lang="en-GB" sz="1800" dirty="0" err="1">
                <a:effectLst/>
                <a:latin typeface="TimesNewRomanPSMT"/>
              </a:rPr>
              <a:t>dnevno</a:t>
            </a:r>
            <a:r>
              <a:rPr lang="en-GB" sz="1800" dirty="0">
                <a:effectLst/>
                <a:latin typeface="TimesNewRomanPSMT"/>
              </a:rPr>
              <a:t>, </a:t>
            </a:r>
            <a:r>
              <a:rPr lang="en-GB" sz="1800" dirty="0" err="1">
                <a:effectLst/>
                <a:latin typeface="TimesNewRomanPSMT"/>
              </a:rPr>
              <a:t>te</a:t>
            </a:r>
            <a:r>
              <a:rPr lang="en-GB" sz="1800" dirty="0">
                <a:effectLst/>
                <a:latin typeface="TimesNewRomanPSMT"/>
              </a:rPr>
              <a:t> </a:t>
            </a:r>
            <a:r>
              <a:rPr lang="en-GB" sz="1800" dirty="0" err="1">
                <a:effectLst/>
                <a:latin typeface="TimesNewRomanPSMT"/>
              </a:rPr>
              <a:t>dugodjelujući</a:t>
            </a:r>
            <a:r>
              <a:rPr lang="en-GB" sz="1800" dirty="0">
                <a:effectLst/>
                <a:latin typeface="TimesNewRomanPSMT"/>
              </a:rPr>
              <a:t> </a:t>
            </a:r>
            <a:r>
              <a:rPr lang="en-GB" sz="1800" dirty="0" err="1">
                <a:effectLst/>
                <a:latin typeface="TimesNewRomanPSMT"/>
              </a:rPr>
              <a:t>eksenatid</a:t>
            </a:r>
            <a:r>
              <a:rPr lang="en-GB" sz="1800" dirty="0">
                <a:effectLst/>
                <a:latin typeface="TimesNewRomanPSMT"/>
              </a:rPr>
              <a:t>, </a:t>
            </a:r>
            <a:r>
              <a:rPr lang="en-GB" sz="1800" dirty="0" err="1">
                <a:effectLst/>
                <a:latin typeface="TimesNewRomanPSMT"/>
              </a:rPr>
              <a:t>albiglutid</a:t>
            </a:r>
            <a:r>
              <a:rPr lang="en-GB" sz="1800" dirty="0">
                <a:effectLst/>
                <a:latin typeface="TimesNewRomanPSMT"/>
              </a:rPr>
              <a:t>, </a:t>
            </a:r>
            <a:r>
              <a:rPr lang="en-GB" sz="1800" b="1" dirty="0" err="1">
                <a:effectLst/>
                <a:latin typeface="TimesNewRomanPSMT"/>
              </a:rPr>
              <a:t>dulaglutid</a:t>
            </a:r>
            <a:r>
              <a:rPr lang="en-GB" sz="1800" dirty="0">
                <a:effectLst/>
                <a:latin typeface="TimesNewRomanPSMT"/>
              </a:rPr>
              <a:t> </a:t>
            </a:r>
            <a:r>
              <a:rPr lang="en-GB" sz="1800" dirty="0" err="1">
                <a:effectLst/>
                <a:latin typeface="TimesNewRomanPSMT"/>
              </a:rPr>
              <a:t>te</a:t>
            </a:r>
            <a:r>
              <a:rPr lang="en-GB" sz="1800" dirty="0">
                <a:effectLst/>
                <a:latin typeface="TimesNewRomanPSMT"/>
              </a:rPr>
              <a:t> </a:t>
            </a:r>
            <a:r>
              <a:rPr lang="en-GB" sz="1800" b="1" dirty="0" err="1">
                <a:effectLst/>
                <a:latin typeface="TimesNewRomanPSMT"/>
              </a:rPr>
              <a:t>semaglutid</a:t>
            </a:r>
            <a:r>
              <a:rPr lang="en-GB" sz="1800" dirty="0">
                <a:effectLst/>
                <a:latin typeface="TimesNewRomanPSMT"/>
              </a:rPr>
              <a:t> koji se </a:t>
            </a:r>
            <a:r>
              <a:rPr lang="en-GB" sz="1800" dirty="0" err="1">
                <a:effectLst/>
                <a:latin typeface="TimesNewRomanPSMT"/>
              </a:rPr>
              <a:t>doziraju</a:t>
            </a:r>
            <a:r>
              <a:rPr lang="en-GB" sz="1800" dirty="0">
                <a:effectLst/>
                <a:latin typeface="TimesNewRomanPSMT"/>
              </a:rPr>
              <a:t> </a:t>
            </a:r>
            <a:r>
              <a:rPr lang="en-GB" sz="1800" dirty="0" err="1">
                <a:effectLst/>
                <a:latin typeface="TimesNewRomanPSMT"/>
              </a:rPr>
              <a:t>jedanput</a:t>
            </a:r>
            <a:r>
              <a:rPr lang="en-GB" sz="1800" dirty="0">
                <a:effectLst/>
                <a:latin typeface="TimesNewRomanPSMT"/>
              </a:rPr>
              <a:t> </a:t>
            </a:r>
            <a:r>
              <a:rPr lang="en-GB" sz="1800" dirty="0" err="1">
                <a:effectLst/>
                <a:latin typeface="TimesNewRomanPSMT"/>
              </a:rPr>
              <a:t>tjedno</a:t>
            </a:r>
            <a:r>
              <a:rPr lang="en-GB" sz="1800" dirty="0">
                <a:effectLst/>
                <a:latin typeface="TimesNewRomanPSMT"/>
              </a:rPr>
              <a:t> </a:t>
            </a:r>
            <a:r>
              <a:rPr lang="en-GB" sz="1800" dirty="0" err="1">
                <a:effectLst/>
                <a:latin typeface="TimesNewRomanPSMT"/>
              </a:rPr>
              <a:t>neovisno</a:t>
            </a:r>
            <a:r>
              <a:rPr lang="en-GB" sz="1800" dirty="0">
                <a:effectLst/>
                <a:latin typeface="TimesNewRomanPSMT"/>
              </a:rPr>
              <a:t> o </a:t>
            </a:r>
            <a:r>
              <a:rPr lang="en-GB" sz="1800" dirty="0" err="1">
                <a:effectLst/>
                <a:latin typeface="TimesNewRomanPSMT"/>
              </a:rPr>
              <a:t>obrocima</a:t>
            </a:r>
            <a:r>
              <a:rPr lang="en-GB" sz="1800" dirty="0">
                <a:effectLst/>
                <a:latin typeface="TimesNewRomanPSMT"/>
              </a:rPr>
              <a:t>. </a:t>
            </a:r>
            <a:r>
              <a:rPr lang="en-GB" sz="1800" dirty="0" err="1">
                <a:effectLst/>
                <a:latin typeface="TimesNewRomanPSMT"/>
              </a:rPr>
              <a:t>Dugodjelujući</a:t>
            </a:r>
            <a:r>
              <a:rPr lang="en-GB" sz="1800" dirty="0">
                <a:effectLst/>
                <a:latin typeface="TimesNewRomanPSMT"/>
              </a:rPr>
              <a:t> GLP-1 RA </a:t>
            </a:r>
            <a:r>
              <a:rPr lang="en-GB" sz="1800" dirty="0" err="1">
                <a:effectLst/>
                <a:latin typeface="TimesNewRomanPSMT"/>
              </a:rPr>
              <a:t>strukturno</a:t>
            </a:r>
            <a:r>
              <a:rPr lang="en-GB" sz="1800" dirty="0">
                <a:effectLst/>
                <a:latin typeface="TimesNewRomanPSMT"/>
              </a:rPr>
              <a:t> </a:t>
            </a:r>
            <a:r>
              <a:rPr lang="en-GB" sz="1800" dirty="0" err="1">
                <a:effectLst/>
                <a:latin typeface="TimesNewRomanPSMT"/>
              </a:rPr>
              <a:t>su</a:t>
            </a:r>
            <a:r>
              <a:rPr lang="en-GB" sz="1800" dirty="0">
                <a:effectLst/>
                <a:latin typeface="TimesNewRomanPSMT"/>
              </a:rPr>
              <a:t> </a:t>
            </a:r>
            <a:r>
              <a:rPr lang="en-GB" sz="1800" dirty="0" err="1">
                <a:effectLst/>
                <a:latin typeface="TimesNewRomanPSMT"/>
              </a:rPr>
              <a:t>sličniji</a:t>
            </a:r>
            <a:r>
              <a:rPr lang="en-GB" sz="1800" dirty="0">
                <a:effectLst/>
                <a:latin typeface="TimesNewRomanPSMT"/>
              </a:rPr>
              <a:t> </a:t>
            </a:r>
            <a:r>
              <a:rPr lang="en-GB" sz="1800" dirty="0" err="1">
                <a:effectLst/>
                <a:latin typeface="TimesNewRomanPSMT"/>
              </a:rPr>
              <a:t>nativnom</a:t>
            </a:r>
            <a:r>
              <a:rPr lang="en-GB" sz="1800" dirty="0">
                <a:effectLst/>
                <a:latin typeface="TimesNewRomanPSMT"/>
              </a:rPr>
              <a:t> GLP-1, </a:t>
            </a:r>
            <a:r>
              <a:rPr lang="en-GB" sz="1800" dirty="0" err="1">
                <a:effectLst/>
                <a:latin typeface="TimesNewRomanPSMT"/>
              </a:rPr>
              <a:t>liraglutid</a:t>
            </a:r>
            <a:r>
              <a:rPr lang="en-GB" sz="1800" dirty="0">
                <a:effectLst/>
                <a:latin typeface="TimesNewRomanPSMT"/>
              </a:rPr>
              <a:t> 97%, </a:t>
            </a:r>
            <a:r>
              <a:rPr lang="en-GB" sz="1800" dirty="0" err="1">
                <a:effectLst/>
                <a:latin typeface="TimesNewRomanPSMT"/>
              </a:rPr>
              <a:t>albiglutid</a:t>
            </a:r>
            <a:r>
              <a:rPr lang="en-GB" sz="1800" dirty="0">
                <a:effectLst/>
                <a:latin typeface="TimesNewRomanPSMT"/>
              </a:rPr>
              <a:t> 97%, </a:t>
            </a:r>
            <a:r>
              <a:rPr lang="en-GB" sz="1800" dirty="0" err="1">
                <a:effectLst/>
                <a:latin typeface="TimesNewRomanPSMT"/>
              </a:rPr>
              <a:t>dulaglutid</a:t>
            </a:r>
            <a:r>
              <a:rPr lang="en-GB" sz="1800" dirty="0">
                <a:effectLst/>
                <a:latin typeface="TimesNewRomanPSMT"/>
              </a:rPr>
              <a:t> 91% </a:t>
            </a:r>
            <a:r>
              <a:rPr lang="en-GB" sz="1800" dirty="0" err="1">
                <a:effectLst/>
                <a:latin typeface="TimesNewRomanPSMT"/>
              </a:rPr>
              <a:t>te</a:t>
            </a:r>
            <a:r>
              <a:rPr lang="en-GB" sz="1800" dirty="0">
                <a:effectLst/>
                <a:latin typeface="TimesNewRomanPSMT"/>
              </a:rPr>
              <a:t> </a:t>
            </a:r>
            <a:r>
              <a:rPr lang="en-GB" sz="1800" dirty="0" err="1">
                <a:effectLst/>
                <a:latin typeface="TimesNewRomanPSMT"/>
              </a:rPr>
              <a:t>semaglutid</a:t>
            </a:r>
            <a:r>
              <a:rPr lang="en-GB" sz="1800" dirty="0">
                <a:effectLst/>
                <a:latin typeface="TimesNewRomanPSMT"/>
              </a:rPr>
              <a:t> 94%.</a:t>
            </a:r>
            <a:endParaRPr lang="en-GB" dirty="0"/>
          </a:p>
          <a:p>
            <a:r>
              <a:rPr lang="hr-HR" dirty="0"/>
              <a:t>Peptid-1 sličan </a:t>
            </a:r>
            <a:r>
              <a:rPr lang="hr-HR" dirty="0" err="1"/>
              <a:t>glukagonu</a:t>
            </a:r>
            <a:r>
              <a:rPr lang="hr-HR" dirty="0"/>
              <a:t> i </a:t>
            </a:r>
            <a:r>
              <a:rPr lang="hr-HR" dirty="0" err="1"/>
              <a:t>inzulinotropni</a:t>
            </a:r>
            <a:r>
              <a:rPr lang="hr-HR" dirty="0"/>
              <a:t> </a:t>
            </a:r>
            <a:r>
              <a:rPr lang="hr-HR" dirty="0" err="1"/>
              <a:t>polipeptid</a:t>
            </a:r>
            <a:r>
              <a:rPr lang="hr-HR" dirty="0"/>
              <a:t> ovisan o glukozi (GIP), oba </a:t>
            </a:r>
            <a:r>
              <a:rPr lang="hr-HR" dirty="0" err="1"/>
              <a:t>inkretinska</a:t>
            </a:r>
            <a:r>
              <a:rPr lang="hr-HR" dirty="0"/>
              <a:t> hormona inaktivirana </a:t>
            </a:r>
            <a:r>
              <a:rPr lang="hr-HR" dirty="0" err="1"/>
              <a:t>dipeptidil</a:t>
            </a:r>
            <a:r>
              <a:rPr lang="hr-HR" dirty="0"/>
              <a:t> peptidazom-4 (DPP-4), stimuliraju izlučivanje inzulina nakon oralnog opterećenja glukozom putem </a:t>
            </a:r>
            <a:r>
              <a:rPr lang="hr-HR" dirty="0" err="1"/>
              <a:t>inkretinskog</a:t>
            </a:r>
            <a:r>
              <a:rPr lang="hr-HR" dirty="0"/>
              <a:t> učinka. Kod dijabetesa tipa 2, ovaj proces može postati otupljen ili čak izostati; međutim, korištenje farmakoloških razina GLP-1 može oživjeti izlučivanje inzulina.</a:t>
            </a:r>
          </a:p>
        </p:txBody>
      </p:sp>
    </p:spTree>
    <p:extLst>
      <p:ext uri="{BB962C8B-B14F-4D97-AF65-F5344CB8AC3E}">
        <p14:creationId xmlns:p14="http://schemas.microsoft.com/office/powerpoint/2010/main" val="8814898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132db3547bd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132db3547bd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dirty="0"/>
              <a:t>UK – ukupni kolesterol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53624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132db3547bd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132db3547bd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967785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132db3547bd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132db3547bd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 err="1"/>
              <a:t>Semiglutid</a:t>
            </a:r>
            <a:r>
              <a:rPr lang="hr-HR" dirty="0"/>
              <a:t> - </a:t>
            </a:r>
            <a:r>
              <a:rPr lang="hr-HR" dirty="0" err="1"/>
              <a:t>ozempic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4204010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b="0" i="0" u="none" strike="noStrike" dirty="0" err="1">
                <a:solidFill>
                  <a:srgbClr val="001966"/>
                </a:solidFill>
                <a:effectLst/>
                <a:latin typeface="apis"/>
              </a:rPr>
              <a:t>Mučninu</a:t>
            </a:r>
            <a:endParaRPr lang="en-GB" b="0" i="0" u="none" strike="noStrike" dirty="0">
              <a:solidFill>
                <a:srgbClr val="001966"/>
              </a:solidFill>
              <a:effectLst/>
              <a:latin typeface="apis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GB" dirty="0" err="1">
                <a:solidFill>
                  <a:srgbClr val="001966"/>
                </a:solidFill>
                <a:latin typeface="apis"/>
              </a:rPr>
              <a:t>Povraćanje</a:t>
            </a:r>
            <a:r>
              <a:rPr lang="en-GB" dirty="0">
                <a:solidFill>
                  <a:srgbClr val="001966"/>
                </a:solidFill>
                <a:latin typeface="apis"/>
              </a:rPr>
              <a:t> </a:t>
            </a:r>
            <a:endParaRPr lang="en-GB" b="0" i="0" u="none" strike="noStrike" dirty="0">
              <a:solidFill>
                <a:srgbClr val="001966"/>
              </a:solidFill>
              <a:effectLst/>
              <a:latin typeface="apis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 u="none" strike="noStrike" dirty="0" err="1">
                <a:solidFill>
                  <a:srgbClr val="001966"/>
                </a:solidFill>
                <a:effectLst/>
                <a:latin typeface="apis"/>
              </a:rPr>
              <a:t>Proljev</a:t>
            </a:r>
            <a:endParaRPr lang="en-GB" b="0" i="0" u="none" strike="noStrike" dirty="0">
              <a:solidFill>
                <a:srgbClr val="001966"/>
              </a:solidFill>
              <a:effectLst/>
              <a:latin typeface="apis"/>
            </a:endParaRPr>
          </a:p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Char char="•"/>
              <a:tabLst/>
              <a:defRPr/>
            </a:pPr>
            <a:r>
              <a:rPr lang="en-GB" dirty="0" err="1">
                <a:solidFill>
                  <a:srgbClr val="001966"/>
                </a:solidFill>
                <a:latin typeface="apis"/>
              </a:rPr>
              <a:t>Dispepsija</a:t>
            </a:r>
            <a:r>
              <a:rPr lang="en-GB" dirty="0">
                <a:solidFill>
                  <a:srgbClr val="001966"/>
                </a:solidFill>
                <a:latin typeface="apis"/>
              </a:rPr>
              <a:t> 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GB" b="0" i="0" u="none" strike="noStrike" dirty="0">
              <a:solidFill>
                <a:srgbClr val="001966"/>
              </a:solidFill>
              <a:effectLst/>
              <a:latin typeface="apis"/>
            </a:endParaRP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6028281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hr-HR" dirty="0"/>
              <a:t>Iako je mehanizam uglavnom nepoznat, akutni </a:t>
            </a:r>
            <a:r>
              <a:rPr lang="hr-HR" dirty="0" err="1"/>
              <a:t>pankreatitis</a:t>
            </a:r>
            <a:r>
              <a:rPr lang="hr-HR" dirty="0"/>
              <a:t>, uključujući potencijalno smrtonosne </a:t>
            </a:r>
            <a:r>
              <a:rPr lang="hr-HR" dirty="0" err="1"/>
              <a:t>hemoragične</a:t>
            </a:r>
            <a:r>
              <a:rPr lang="hr-HR" dirty="0"/>
              <a:t> i </a:t>
            </a:r>
            <a:r>
              <a:rPr lang="hr-HR" dirty="0" err="1"/>
              <a:t>nekrotizirajuće</a:t>
            </a:r>
            <a:r>
              <a:rPr lang="hr-HR" dirty="0"/>
              <a:t> tipove, primijećen je kod korisnika GLP-1 </a:t>
            </a:r>
            <a:r>
              <a:rPr lang="hr-HR" dirty="0" err="1"/>
              <a:t>analoga</a:t>
            </a:r>
            <a:r>
              <a:rPr lang="hr-HR" dirty="0"/>
              <a:t>. Za sada nije poznato postoji li uzročna veza između </a:t>
            </a:r>
            <a:r>
              <a:rPr lang="hr-HR" dirty="0" err="1"/>
              <a:t>analoga</a:t>
            </a:r>
            <a:r>
              <a:rPr lang="hr-HR" dirty="0"/>
              <a:t> GLP-1 i </a:t>
            </a:r>
            <a:r>
              <a:rPr lang="hr-HR" dirty="0" err="1"/>
              <a:t>pankreatitisa</a:t>
            </a:r>
            <a:r>
              <a:rPr lang="hr-HR" dirty="0"/>
              <a:t> ili raka gušterače. Unatoč tome, </a:t>
            </a:r>
            <a:r>
              <a:rPr lang="hr-HR" dirty="0" err="1"/>
              <a:t>agonisti</a:t>
            </a:r>
            <a:r>
              <a:rPr lang="hr-HR" dirty="0"/>
              <a:t> GLP-1 ne smiju se propisivati u bolesnika s </a:t>
            </a:r>
            <a:r>
              <a:rPr lang="hr-HR" dirty="0" err="1"/>
              <a:t>pankreatitisom</a:t>
            </a:r>
            <a:r>
              <a:rPr lang="hr-HR" dirty="0"/>
              <a:t> u anamnezi i trebaju se prekinuti u onih koji razviju </a:t>
            </a:r>
            <a:r>
              <a:rPr lang="hr-HR" dirty="0" err="1"/>
              <a:t>pankreatitis</a:t>
            </a:r>
            <a:r>
              <a:rPr lang="hr-HR" dirty="0"/>
              <a:t> tijekom uzimanja ovog lijeka.</a:t>
            </a:r>
          </a:p>
        </p:txBody>
      </p:sp>
    </p:spTree>
    <p:extLst>
      <p:ext uri="{BB962C8B-B14F-4D97-AF65-F5344CB8AC3E}">
        <p14:creationId xmlns:p14="http://schemas.microsoft.com/office/powerpoint/2010/main" val="4635732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11d335f8426_1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11d335f8426_1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443337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11d335f8426_1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11d335f8426_1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972423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g11d335f8426_0_2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3" name="Google Shape;683;g11d335f8426_0_2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92758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  <a:p>
            <a:r>
              <a:rPr lang="hr-HR" dirty="0" err="1"/>
              <a:t>Gliptini</a:t>
            </a:r>
            <a:r>
              <a:rPr lang="hr-HR" dirty="0"/>
              <a:t> smanjuju rizik od hipoglikemije i do 6x</a:t>
            </a:r>
          </a:p>
          <a:p>
            <a:endParaRPr lang="hr-HR" dirty="0"/>
          </a:p>
          <a:p>
            <a:r>
              <a:rPr lang="hr-HR" dirty="0"/>
              <a:t>Dokazana KV sigurnost</a:t>
            </a:r>
          </a:p>
          <a:p>
            <a:endParaRPr lang="hr-HR" dirty="0"/>
          </a:p>
          <a:p>
            <a:r>
              <a:rPr lang="hr-HR" dirty="0"/>
              <a:t>Može se suzbiti redovnom jetrenom kontrolom</a:t>
            </a:r>
          </a:p>
          <a:p>
            <a:r>
              <a:rPr lang="hr-HR" dirty="0"/>
              <a:t>Dozu treba regulirati ovisno o nivou kreatinin </a:t>
            </a:r>
            <a:r>
              <a:rPr lang="hr-HR" dirty="0" err="1"/>
              <a:t>klirensa</a:t>
            </a:r>
            <a:r>
              <a:rPr lang="hr-HR" dirty="0"/>
              <a:t> (osim </a:t>
            </a:r>
            <a:r>
              <a:rPr lang="hr-HR" dirty="0" err="1"/>
              <a:t>Vildagliptina</a:t>
            </a:r>
            <a:r>
              <a:rPr lang="hr-HR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7818943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11d335f8426_1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11d335f8426_1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582540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134025934a4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134025934a4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8932844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134025934a4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134025934a4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100" dirty="0"/>
              <a:t>kako bi se smanjilo </a:t>
            </a:r>
            <a:r>
              <a:rPr lang="hr-HR" sz="1100" dirty="0" err="1"/>
              <a:t>postprandijalno</a:t>
            </a:r>
            <a:r>
              <a:rPr lang="hr-HR" sz="1100" dirty="0"/>
              <a:t> povišenje glukoze u plazmi zbog odgođene intestinalne apsorpcije glukoze, preporučuje se uzimanje </a:t>
            </a:r>
            <a:r>
              <a:rPr lang="hr-HR" sz="1100" dirty="0" err="1"/>
              <a:t>inhibitora</a:t>
            </a:r>
            <a:r>
              <a:rPr lang="hr-HR" sz="1100" dirty="0"/>
              <a:t> SGLT2 prije obroka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hr-HR" sz="11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hr-HR" sz="1100" dirty="0" err="1"/>
              <a:t>Inhibitori</a:t>
            </a:r>
            <a:r>
              <a:rPr lang="hr-HR" sz="1100" dirty="0"/>
              <a:t> SGLT2 imaju visoko vezanje za proteine plazme (PPB). </a:t>
            </a:r>
            <a:r>
              <a:rPr lang="hr-HR" sz="1100" dirty="0" err="1"/>
              <a:t>Kanagliflozin</a:t>
            </a:r>
            <a:r>
              <a:rPr lang="hr-HR" sz="1100" dirty="0"/>
              <a:t> ima najveći udio od 99% PPB.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2758124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134025934a4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134025934a4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5839219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134025934a4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134025934a4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hr-HR" sz="1100" dirty="0"/>
              <a:t>gljivične infekcije ženskih genitalija (obično blage i brzo prolaze uz odgovarajuće liječenje; stoga u većini slučajeva nije potreban prekid uzimanja </a:t>
            </a:r>
            <a:r>
              <a:rPr lang="hr-HR" sz="1100" dirty="0" err="1"/>
              <a:t>inhibitora</a:t>
            </a:r>
            <a:r>
              <a:rPr lang="hr-HR" sz="1100" dirty="0"/>
              <a:t> SGLT2)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9827762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134025934a4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134025934a4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hr-HR" sz="1100" dirty="0" err="1"/>
              <a:t>Kanagliflozin</a:t>
            </a:r>
            <a:r>
              <a:rPr lang="hr-HR" sz="1100" dirty="0"/>
              <a:t> je posebno povezan s povećanim rizikom od amputacije donjih udova nego </a:t>
            </a:r>
            <a:r>
              <a:rPr lang="hr-HR" sz="1100" dirty="0" err="1"/>
              <a:t>empagliflozin</a:t>
            </a:r>
            <a:r>
              <a:rPr lang="hr-HR" sz="1100" dirty="0"/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hr-HR" sz="1100" dirty="0" err="1"/>
              <a:t>Dapagliflozin</a:t>
            </a:r>
            <a:r>
              <a:rPr lang="hr-HR" sz="1100" dirty="0"/>
              <a:t> ima visok rizik od amputacije nožnog prsta. </a:t>
            </a:r>
            <a:r>
              <a:rPr lang="hr-HR" sz="1100" b="1" dirty="0"/>
              <a:t>Prekinuti uzimanje </a:t>
            </a:r>
            <a:r>
              <a:rPr lang="hr-HR" sz="1100" b="1" dirty="0" err="1"/>
              <a:t>inhibitora</a:t>
            </a:r>
            <a:r>
              <a:rPr lang="hr-HR" sz="1100" b="1" dirty="0"/>
              <a:t> SGLT2 u slučaju čira i infekcije donjeg uda.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480720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134025934a4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134025934a4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36561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134025934a4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134025934a4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189622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0285864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347925" y="3796475"/>
            <a:ext cx="6043800" cy="1624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-1033450" y="-28350"/>
            <a:ext cx="1746600" cy="5242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717525" y="-28350"/>
            <a:ext cx="2630400" cy="5242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3347925" y="-28575"/>
            <a:ext cx="5829000" cy="3871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3509975" y="539500"/>
            <a:ext cx="4920600" cy="33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1"/>
          </p:nvPr>
        </p:nvSpPr>
        <p:spPr>
          <a:xfrm>
            <a:off x="3509975" y="4100525"/>
            <a:ext cx="4920600" cy="50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>
                <a:latin typeface="Darker Grotesque"/>
                <a:ea typeface="Darker Grotesque"/>
                <a:cs typeface="Darker Grotesque"/>
                <a:sym typeface="Darker Grotesq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title" idx="2"/>
          </p:nvPr>
        </p:nvSpPr>
        <p:spPr>
          <a:xfrm rot="-5400000">
            <a:off x="282850" y="1712000"/>
            <a:ext cx="4062600" cy="172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sz="96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Bitter"/>
                <a:ea typeface="Bitter"/>
                <a:cs typeface="Bitter"/>
                <a:sym typeface="Bit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Bitter"/>
                <a:ea typeface="Bitter"/>
                <a:cs typeface="Bitter"/>
                <a:sym typeface="Bit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Bitter"/>
                <a:ea typeface="Bitter"/>
                <a:cs typeface="Bitter"/>
                <a:sym typeface="Bit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Bitter"/>
                <a:ea typeface="Bitter"/>
                <a:cs typeface="Bitter"/>
                <a:sym typeface="Bit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Bitter"/>
                <a:ea typeface="Bitter"/>
                <a:cs typeface="Bitter"/>
                <a:sym typeface="Bit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Bitter"/>
                <a:ea typeface="Bitter"/>
                <a:cs typeface="Bitter"/>
                <a:sym typeface="Bit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Bitter"/>
                <a:ea typeface="Bitter"/>
                <a:cs typeface="Bitter"/>
                <a:sym typeface="Bit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Bitter"/>
                <a:ea typeface="Bitter"/>
                <a:cs typeface="Bitter"/>
                <a:sym typeface="Bitter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solidFill>
          <a:schemeClr val="dk1"/>
        </a:solid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/>
          <p:nvPr/>
        </p:nvSpPr>
        <p:spPr>
          <a:xfrm>
            <a:off x="-600" y="1733975"/>
            <a:ext cx="9144000" cy="1439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5"/>
          <p:cNvSpPr/>
          <p:nvPr/>
        </p:nvSpPr>
        <p:spPr>
          <a:xfrm>
            <a:off x="0" y="3173075"/>
            <a:ext cx="9144000" cy="1435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subTitle" idx="1"/>
          </p:nvPr>
        </p:nvSpPr>
        <p:spPr>
          <a:xfrm>
            <a:off x="4897988" y="1827800"/>
            <a:ext cx="2435400" cy="126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ubTitle" idx="2"/>
          </p:nvPr>
        </p:nvSpPr>
        <p:spPr>
          <a:xfrm>
            <a:off x="1808302" y="3263225"/>
            <a:ext cx="2435400" cy="126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subTitle" idx="3"/>
          </p:nvPr>
        </p:nvSpPr>
        <p:spPr>
          <a:xfrm>
            <a:off x="2620987" y="2276900"/>
            <a:ext cx="22770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subTitle" idx="4"/>
          </p:nvPr>
        </p:nvSpPr>
        <p:spPr>
          <a:xfrm>
            <a:off x="4243700" y="3712325"/>
            <a:ext cx="22782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solidFill>
          <a:schemeClr val="dk1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/>
          <p:nvPr/>
        </p:nvSpPr>
        <p:spPr>
          <a:xfrm>
            <a:off x="-46125" y="1744150"/>
            <a:ext cx="9237600" cy="2337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1"/>
        </a:solid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8"/>
          <p:cNvSpPr/>
          <p:nvPr/>
        </p:nvSpPr>
        <p:spPr>
          <a:xfrm>
            <a:off x="-259975" y="2569200"/>
            <a:ext cx="9542700" cy="2650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8"/>
          <p:cNvSpPr/>
          <p:nvPr/>
        </p:nvSpPr>
        <p:spPr>
          <a:xfrm>
            <a:off x="-92900" y="-40775"/>
            <a:ext cx="9309300" cy="5802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title"/>
          </p:nvPr>
        </p:nvSpPr>
        <p:spPr>
          <a:xfrm>
            <a:off x="1110300" y="988200"/>
            <a:ext cx="6923700" cy="299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11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chemeClr val="dk1"/>
        </a:solidFill>
        <a:effectLst/>
      </p:bgPr>
    </p:bg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"/>
          <p:cNvSpPr/>
          <p:nvPr/>
        </p:nvSpPr>
        <p:spPr>
          <a:xfrm>
            <a:off x="-841050" y="-304800"/>
            <a:ext cx="4610100" cy="5524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title"/>
          </p:nvPr>
        </p:nvSpPr>
        <p:spPr>
          <a:xfrm>
            <a:off x="3918775" y="1110750"/>
            <a:ext cx="4512000" cy="99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subTitle" idx="1"/>
          </p:nvPr>
        </p:nvSpPr>
        <p:spPr>
          <a:xfrm>
            <a:off x="3918775" y="2109450"/>
            <a:ext cx="4512000" cy="192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1">
    <p:bg>
      <p:bgPr>
        <a:solidFill>
          <a:schemeClr val="dk1"/>
        </a:solidFill>
        <a:effectLst/>
      </p:bgPr>
    </p:bg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1"/>
          <p:cNvSpPr/>
          <p:nvPr/>
        </p:nvSpPr>
        <p:spPr>
          <a:xfrm>
            <a:off x="3178525" y="-25500"/>
            <a:ext cx="5965500" cy="247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31"/>
          <p:cNvSpPr/>
          <p:nvPr/>
        </p:nvSpPr>
        <p:spPr>
          <a:xfrm>
            <a:off x="-76475" y="2445875"/>
            <a:ext cx="5965500" cy="2697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31"/>
          <p:cNvSpPr/>
          <p:nvPr/>
        </p:nvSpPr>
        <p:spPr>
          <a:xfrm>
            <a:off x="5889025" y="2445875"/>
            <a:ext cx="3255000" cy="2697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2">
    <p:bg>
      <p:bgPr>
        <a:solidFill>
          <a:schemeClr val="dk1"/>
        </a:solidFill>
        <a:effectLst/>
      </p:bgPr>
    </p:bg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2"/>
          <p:cNvSpPr/>
          <p:nvPr/>
        </p:nvSpPr>
        <p:spPr>
          <a:xfrm>
            <a:off x="8397400" y="1750"/>
            <a:ext cx="7635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32"/>
          <p:cNvSpPr/>
          <p:nvPr/>
        </p:nvSpPr>
        <p:spPr>
          <a:xfrm>
            <a:off x="7633900" y="1750"/>
            <a:ext cx="7635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32"/>
          <p:cNvSpPr/>
          <p:nvPr/>
        </p:nvSpPr>
        <p:spPr>
          <a:xfrm>
            <a:off x="0" y="1750"/>
            <a:ext cx="7635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E5AE95D-0A1B-4DEE-ABAF-31C3D1617DBF}" type="datetimeFigureOut">
              <a:rPr lang="sr-Latn-CS" smtClean="0"/>
              <a:pPr>
                <a:defRPr/>
              </a:pPr>
              <a:t>8.5.2024</a:t>
            </a:fld>
            <a:endParaRPr lang="bs-Latn-B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bs-Latn-B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60914B-1704-40B0-B249-A5363277AA7D}" type="slidenum">
              <a:rPr lang="bs-Latn-BA" smtClean="0"/>
              <a:pPr>
                <a:defRPr/>
              </a:pPr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460900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bg>
      <p:bgPr>
        <a:solidFill>
          <a:schemeClr val="dk1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4"/>
          <p:cNvSpPr/>
          <p:nvPr/>
        </p:nvSpPr>
        <p:spPr>
          <a:xfrm>
            <a:off x="4572000" y="-723900"/>
            <a:ext cx="4743600" cy="6648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14"/>
          <p:cNvSpPr txBox="1">
            <a:spLocks noGrp="1"/>
          </p:cNvSpPr>
          <p:nvPr>
            <p:ph type="title"/>
          </p:nvPr>
        </p:nvSpPr>
        <p:spPr>
          <a:xfrm>
            <a:off x="4783975" y="4062875"/>
            <a:ext cx="3646800" cy="54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4"/>
          <p:cNvSpPr txBox="1">
            <a:spLocks noGrp="1"/>
          </p:cNvSpPr>
          <p:nvPr>
            <p:ph type="subTitle" idx="1"/>
          </p:nvPr>
        </p:nvSpPr>
        <p:spPr>
          <a:xfrm>
            <a:off x="4783975" y="539500"/>
            <a:ext cx="3646800" cy="340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3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4"/>
          <p:cNvSpPr/>
          <p:nvPr/>
        </p:nvSpPr>
        <p:spPr>
          <a:xfrm>
            <a:off x="-55575" y="-50900"/>
            <a:ext cx="4627500" cy="2073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08141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2">
  <p:cSld name="Title and three columns 2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2"/>
          <p:cNvSpPr/>
          <p:nvPr/>
        </p:nvSpPr>
        <p:spPr>
          <a:xfrm>
            <a:off x="0" y="2863850"/>
            <a:ext cx="3048000" cy="22797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22"/>
          <p:cNvSpPr/>
          <p:nvPr/>
        </p:nvSpPr>
        <p:spPr>
          <a:xfrm>
            <a:off x="3048000" y="2863800"/>
            <a:ext cx="3048000" cy="2279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22"/>
          <p:cNvSpPr/>
          <p:nvPr/>
        </p:nvSpPr>
        <p:spPr>
          <a:xfrm>
            <a:off x="6095850" y="2863800"/>
            <a:ext cx="3048000" cy="2279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22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22"/>
          <p:cNvSpPr txBox="1">
            <a:spLocks noGrp="1"/>
          </p:cNvSpPr>
          <p:nvPr>
            <p:ph type="subTitle" idx="1"/>
          </p:nvPr>
        </p:nvSpPr>
        <p:spPr>
          <a:xfrm>
            <a:off x="713225" y="3999275"/>
            <a:ext cx="2011800" cy="60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22"/>
          <p:cNvSpPr txBox="1">
            <a:spLocks noGrp="1"/>
          </p:cNvSpPr>
          <p:nvPr>
            <p:ph type="subTitle" idx="2"/>
          </p:nvPr>
        </p:nvSpPr>
        <p:spPr>
          <a:xfrm>
            <a:off x="3563550" y="3999275"/>
            <a:ext cx="2011800" cy="60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2"/>
          <p:cNvSpPr txBox="1">
            <a:spLocks noGrp="1"/>
          </p:cNvSpPr>
          <p:nvPr>
            <p:ph type="subTitle" idx="3"/>
          </p:nvPr>
        </p:nvSpPr>
        <p:spPr>
          <a:xfrm>
            <a:off x="6413875" y="3999275"/>
            <a:ext cx="2011800" cy="60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22"/>
          <p:cNvSpPr txBox="1">
            <a:spLocks noGrp="1"/>
          </p:cNvSpPr>
          <p:nvPr>
            <p:ph type="subTitle" idx="4"/>
          </p:nvPr>
        </p:nvSpPr>
        <p:spPr>
          <a:xfrm>
            <a:off x="713225" y="3633575"/>
            <a:ext cx="20118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22"/>
          <p:cNvSpPr txBox="1">
            <a:spLocks noGrp="1"/>
          </p:cNvSpPr>
          <p:nvPr>
            <p:ph type="subTitle" idx="5"/>
          </p:nvPr>
        </p:nvSpPr>
        <p:spPr>
          <a:xfrm>
            <a:off x="3563550" y="3633575"/>
            <a:ext cx="20118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22"/>
          <p:cNvSpPr txBox="1">
            <a:spLocks noGrp="1"/>
          </p:cNvSpPr>
          <p:nvPr>
            <p:ph type="subTitle" idx="6"/>
          </p:nvPr>
        </p:nvSpPr>
        <p:spPr>
          <a:xfrm>
            <a:off x="6413875" y="3633575"/>
            <a:ext cx="20118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346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Abril Fatface"/>
              <a:buNone/>
              <a:defRPr sz="3500">
                <a:solidFill>
                  <a:schemeClr val="accent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261350"/>
            <a:ext cx="7717500" cy="33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Darker Grotesque"/>
              <a:buChar char="●"/>
              <a:defRPr>
                <a:solidFill>
                  <a:schemeClr val="accent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Darker Grotesque"/>
              <a:buChar char="○"/>
              <a:defRPr>
                <a:solidFill>
                  <a:schemeClr val="accent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Darker Grotesque"/>
              <a:buChar char="■"/>
              <a:defRPr>
                <a:solidFill>
                  <a:schemeClr val="accent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Darker Grotesque"/>
              <a:buChar char="●"/>
              <a:defRPr>
                <a:solidFill>
                  <a:schemeClr val="accent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Darker Grotesque"/>
              <a:buChar char="○"/>
              <a:defRPr>
                <a:solidFill>
                  <a:schemeClr val="accent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Darker Grotesque"/>
              <a:buChar char="■"/>
              <a:defRPr>
                <a:solidFill>
                  <a:schemeClr val="accent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Darker Grotesque"/>
              <a:buChar char="●"/>
              <a:defRPr>
                <a:solidFill>
                  <a:schemeClr val="accent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Darker Grotesque"/>
              <a:buChar char="○"/>
              <a:defRPr>
                <a:solidFill>
                  <a:schemeClr val="accent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Darker Grotesque"/>
              <a:buChar char="■"/>
              <a:defRPr>
                <a:solidFill>
                  <a:schemeClr val="accent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2" r:id="rId3"/>
    <p:sldLayoutId id="2147483654" r:id="rId4"/>
    <p:sldLayoutId id="2147483655" r:id="rId5"/>
    <p:sldLayoutId id="2147483658" r:id="rId6"/>
    <p:sldLayoutId id="2147483677" r:id="rId7"/>
    <p:sldLayoutId id="2147483678" r:id="rId8"/>
    <p:sldLayoutId id="2147483683" r:id="rId9"/>
    <p:sldLayoutId id="2147483684" r:id="rId10"/>
    <p:sldLayoutId id="2147483685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6"/>
          <p:cNvSpPr txBox="1">
            <a:spLocks noGrp="1"/>
          </p:cNvSpPr>
          <p:nvPr>
            <p:ph type="ctrTitle"/>
          </p:nvPr>
        </p:nvSpPr>
        <p:spPr>
          <a:xfrm>
            <a:off x="3509975" y="539500"/>
            <a:ext cx="4920600" cy="33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Diabetes </a:t>
            </a:r>
            <a:r>
              <a:rPr lang="en" dirty="0" err="1"/>
              <a:t>liječenje</a:t>
            </a:r>
            <a:r>
              <a:rPr lang="en" dirty="0"/>
              <a:t> - </a:t>
            </a:r>
            <a:r>
              <a:rPr lang="en" dirty="0" err="1"/>
              <a:t>novosti</a:t>
            </a:r>
            <a:endParaRPr dirty="0"/>
          </a:p>
        </p:txBody>
      </p:sp>
      <p:sp>
        <p:nvSpPr>
          <p:cNvPr id="223" name="Google Shape;223;p36"/>
          <p:cNvSpPr txBox="1">
            <a:spLocks noGrp="1"/>
          </p:cNvSpPr>
          <p:nvPr>
            <p:ph type="subTitle" idx="1"/>
          </p:nvPr>
        </p:nvSpPr>
        <p:spPr>
          <a:xfrm>
            <a:off x="3509975" y="4100525"/>
            <a:ext cx="4920600" cy="50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P</a:t>
            </a:r>
            <a:r>
              <a:rPr lang="en" dirty="0" err="1"/>
              <a:t>rof.dr.Amra</a:t>
            </a:r>
            <a:r>
              <a:rPr lang="en" dirty="0"/>
              <a:t> </a:t>
            </a:r>
            <a:r>
              <a:rPr lang="en" dirty="0" err="1"/>
              <a:t>Zalihić</a:t>
            </a:r>
            <a:r>
              <a:rPr lang="en" dirty="0"/>
              <a:t>, </a:t>
            </a:r>
            <a:endParaRPr dirty="0"/>
          </a:p>
        </p:txBody>
      </p:sp>
      <p:sp>
        <p:nvSpPr>
          <p:cNvPr id="224" name="Google Shape;224;p36"/>
          <p:cNvSpPr txBox="1">
            <a:spLocks noGrp="1"/>
          </p:cNvSpPr>
          <p:nvPr>
            <p:ph type="title" idx="2"/>
          </p:nvPr>
        </p:nvSpPr>
        <p:spPr>
          <a:xfrm rot="-5400000">
            <a:off x="282850" y="1712000"/>
            <a:ext cx="4062600" cy="172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Type 2</a:t>
            </a:r>
            <a:endParaRPr dirty="0"/>
          </a:p>
        </p:txBody>
      </p:sp>
      <p:cxnSp>
        <p:nvCxnSpPr>
          <p:cNvPr id="225" name="Google Shape;225;p36"/>
          <p:cNvCxnSpPr/>
          <p:nvPr/>
        </p:nvCxnSpPr>
        <p:spPr>
          <a:xfrm>
            <a:off x="3571875" y="3971813"/>
            <a:ext cx="266700" cy="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8E8540F-C19B-071F-A219-FFE0162E86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917742" y="734809"/>
            <a:ext cx="7717500" cy="572700"/>
          </a:xfrm>
        </p:spPr>
        <p:txBody>
          <a:bodyPr/>
          <a:lstStyle/>
          <a:p>
            <a:r>
              <a:rPr lang="hr-HR" dirty="0" err="1"/>
              <a:t>Predijabetes</a:t>
            </a:r>
            <a:r>
              <a:rPr lang="hr-HR" dirty="0"/>
              <a:t>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6C58E1A6-391A-CCBB-9044-22E6CDA83084}"/>
              </a:ext>
            </a:extLst>
          </p:cNvPr>
          <p:cNvCxnSpPr>
            <a:cxnSpLocks/>
          </p:cNvCxnSpPr>
          <p:nvPr/>
        </p:nvCxnSpPr>
        <p:spPr>
          <a:xfrm>
            <a:off x="6770670" y="650685"/>
            <a:ext cx="226031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6093784-DCD6-3E04-C2A6-33DED1DADD67}"/>
              </a:ext>
            </a:extLst>
          </p:cNvPr>
          <p:cNvSpPr txBox="1"/>
          <p:nvPr/>
        </p:nvSpPr>
        <p:spPr>
          <a:xfrm>
            <a:off x="261589" y="296742"/>
            <a:ext cx="89487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000" dirty="0"/>
              <a:t>KRITERIJI ZA SKRINING NA DM ILI PREDIJABETES U ASIMPTOMATSKIH ODRASLIH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CA8EA21-F87D-1A20-59D8-79B1AAF6CEB7}"/>
              </a:ext>
            </a:extLst>
          </p:cNvPr>
          <p:cNvSpPr txBox="1"/>
          <p:nvPr/>
        </p:nvSpPr>
        <p:spPr>
          <a:xfrm>
            <a:off x="1325364" y="963531"/>
            <a:ext cx="770561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/>
              <a:t>1. </a:t>
            </a:r>
            <a:r>
              <a:rPr lang="hr-HR" sz="1800" dirty="0"/>
              <a:t>Testirati treba odrasle s BMI ≥25kg/m2 koji imaju jedan od faktora:</a:t>
            </a:r>
          </a:p>
          <a:p>
            <a:r>
              <a:rPr lang="hr-HR" sz="1800" dirty="0"/>
              <a:t>	a. rođak prvog koljena ima DM</a:t>
            </a:r>
          </a:p>
          <a:p>
            <a:r>
              <a:rPr lang="hr-HR" sz="1800" dirty="0"/>
              <a:t>	b. povijest KVB</a:t>
            </a:r>
          </a:p>
          <a:p>
            <a:r>
              <a:rPr lang="hr-HR" sz="1800" dirty="0"/>
              <a:t>	c. hipertenzija ≥130/80 mmHg ili je na terapiji </a:t>
            </a:r>
            <a:r>
              <a:rPr lang="hr-HR" sz="1800" dirty="0" err="1"/>
              <a:t>antihipertenzivima</a:t>
            </a:r>
            <a:endParaRPr lang="hr-HR" sz="1800" dirty="0"/>
          </a:p>
          <a:p>
            <a:r>
              <a:rPr lang="hr-HR" sz="1800" dirty="0"/>
              <a:t>	d. HDL-C &lt;0.9mmol/l i / ili TG &gt; 2.82mmol/l</a:t>
            </a:r>
          </a:p>
          <a:p>
            <a:r>
              <a:rPr lang="hr-HR" sz="1800" dirty="0"/>
              <a:t>	e. SPCO</a:t>
            </a:r>
          </a:p>
          <a:p>
            <a:r>
              <a:rPr lang="hr-HR" sz="1800" dirty="0"/>
              <a:t>	f. fizički neaktivni</a:t>
            </a:r>
          </a:p>
          <a:p>
            <a:r>
              <a:rPr lang="hr-HR" sz="1800" dirty="0"/>
              <a:t>	g. druga klinička stanja udružena s inzulinskom rezistencijom</a:t>
            </a:r>
          </a:p>
          <a:p>
            <a:r>
              <a:rPr lang="hr-HR" sz="1800" dirty="0"/>
              <a:t>2. Ljudi s </a:t>
            </a:r>
            <a:r>
              <a:rPr lang="hr-HR" sz="1800" dirty="0" err="1"/>
              <a:t>predijabetesom</a:t>
            </a:r>
            <a:r>
              <a:rPr lang="hr-HR" sz="1800" dirty="0"/>
              <a:t> (</a:t>
            </a:r>
            <a:r>
              <a:rPr lang="hr-HR" sz="1800" dirty="0" err="1"/>
              <a:t>HbA</a:t>
            </a:r>
            <a:r>
              <a:rPr lang="hr-HR" sz="1800" dirty="0"/>
              <a:t> ≥5.7%, IGT, IFG) – testirati godišnje</a:t>
            </a:r>
          </a:p>
          <a:p>
            <a:r>
              <a:rPr lang="hr-HR" sz="1800" dirty="0"/>
              <a:t>3. Žene kod kojih je dijagnosticiran GDM – testirati trogodišnje</a:t>
            </a:r>
          </a:p>
          <a:p>
            <a:r>
              <a:rPr lang="hr-HR" sz="1800" dirty="0"/>
              <a:t>4. Sve ostale ljude preko 35 god</a:t>
            </a:r>
          </a:p>
          <a:p>
            <a:r>
              <a:rPr lang="hr-HR" sz="1800" dirty="0"/>
              <a:t>   - ako su rezultati negativni, test ponoviti minimalno 1x u 3 godine, ovisno o početnom rezultatu</a:t>
            </a:r>
          </a:p>
          <a:p>
            <a:r>
              <a:rPr lang="hr-HR" sz="1800" dirty="0"/>
              <a:t>5. Ljude s HIV -om</a:t>
            </a:r>
          </a:p>
        </p:txBody>
      </p:sp>
    </p:spTree>
    <p:extLst>
      <p:ext uri="{BB962C8B-B14F-4D97-AF65-F5344CB8AC3E}">
        <p14:creationId xmlns:p14="http://schemas.microsoft.com/office/powerpoint/2010/main" val="20104040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63B1202-9CC4-1C1B-A853-6913EC290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3040648" y="832463"/>
            <a:ext cx="7717500" cy="572700"/>
          </a:xfrm>
        </p:spPr>
        <p:txBody>
          <a:bodyPr/>
          <a:lstStyle/>
          <a:p>
            <a:r>
              <a:rPr lang="hr-HR" dirty="0" err="1"/>
              <a:t>Predijabetes</a:t>
            </a:r>
            <a:r>
              <a:rPr lang="hr-HR" dirty="0"/>
              <a:t>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EDB187DD-DC40-A972-2945-6C4D353717D6}"/>
              </a:ext>
            </a:extLst>
          </p:cNvPr>
          <p:cNvCxnSpPr>
            <a:cxnSpLocks/>
          </p:cNvCxnSpPr>
          <p:nvPr/>
        </p:nvCxnSpPr>
        <p:spPr>
          <a:xfrm>
            <a:off x="4798031" y="665903"/>
            <a:ext cx="302060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A3FCC22-035C-0B15-95CB-3FB88B89786E}"/>
              </a:ext>
            </a:extLst>
          </p:cNvPr>
          <p:cNvSpPr txBox="1"/>
          <p:nvPr/>
        </p:nvSpPr>
        <p:spPr>
          <a:xfrm>
            <a:off x="92466" y="256854"/>
            <a:ext cx="89487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000" dirty="0"/>
              <a:t>SKRINING NA DM I PREDIJABETES U ASIMPTOMATSKE DJECE I ADOLESCENATA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8878B49-FD1C-7A45-6468-D4AD9E157E44}"/>
              </a:ext>
            </a:extLst>
          </p:cNvPr>
          <p:cNvSpPr txBox="1"/>
          <p:nvPr/>
        </p:nvSpPr>
        <p:spPr>
          <a:xfrm>
            <a:off x="1348473" y="1714762"/>
            <a:ext cx="744876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000" dirty="0" err="1"/>
              <a:t>Skrining</a:t>
            </a:r>
            <a:r>
              <a:rPr lang="hr-HR" sz="2000" dirty="0"/>
              <a:t> treba uključiti pretilu djecu čija je težina ≥85th percentile ili debelu djecu (≥95th percentile) koji imaju jedan ili više rizika :</a:t>
            </a:r>
          </a:p>
          <a:p>
            <a:r>
              <a:rPr lang="hr-HR" sz="2000" dirty="0"/>
              <a:t>	1. povijest GDM majke</a:t>
            </a:r>
          </a:p>
          <a:p>
            <a:r>
              <a:rPr lang="hr-HR" sz="2000" dirty="0"/>
              <a:t>	2.OA DM u prvom i drugom koljenu rođaka</a:t>
            </a:r>
          </a:p>
          <a:p>
            <a:r>
              <a:rPr lang="hr-HR" sz="2000" dirty="0"/>
              <a:t>	3. znakovi inzulinske rezistencije ili stanja udružena s inzulinskom rezistencijom (</a:t>
            </a:r>
            <a:r>
              <a:rPr lang="hr-HR" sz="2000" dirty="0" err="1"/>
              <a:t>acanthosis</a:t>
            </a:r>
            <a:r>
              <a:rPr lang="hr-HR" sz="2000" dirty="0"/>
              <a:t> </a:t>
            </a:r>
            <a:r>
              <a:rPr lang="hr-HR" sz="2000" dirty="0" err="1"/>
              <a:t>nigricans</a:t>
            </a:r>
            <a:r>
              <a:rPr lang="hr-HR" sz="2000" dirty="0"/>
              <a:t>, HTA, </a:t>
            </a:r>
            <a:r>
              <a:rPr lang="hr-HR" sz="2000" dirty="0" err="1"/>
              <a:t>dislipidemija</a:t>
            </a:r>
            <a:r>
              <a:rPr lang="hr-HR" sz="2000" dirty="0"/>
              <a:t>, SPCO ili mali za gestacijsku dob</a:t>
            </a:r>
          </a:p>
        </p:txBody>
      </p:sp>
    </p:spTree>
    <p:extLst>
      <p:ext uri="{BB962C8B-B14F-4D97-AF65-F5344CB8AC3E}">
        <p14:creationId xmlns:p14="http://schemas.microsoft.com/office/powerpoint/2010/main" val="1873328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D10AF4D-DB76-9D70-315D-743A070B8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3121928" y="681542"/>
            <a:ext cx="7717500" cy="572700"/>
          </a:xfrm>
        </p:spPr>
        <p:txBody>
          <a:bodyPr/>
          <a:lstStyle/>
          <a:p>
            <a:r>
              <a:rPr lang="hr-HR" dirty="0"/>
              <a:t>FINDRISK upitnik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01519F8E-F661-8ACC-A61B-16979658ED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1585" y="0"/>
            <a:ext cx="372083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759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07450E7-07D9-2723-0B78-1F0411FCE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F7A6850-CF8D-F2EF-EB55-E4B3A98146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7B68F639-6763-8980-A297-B394028B80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0225" y="10190"/>
            <a:ext cx="5894801" cy="5133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782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54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Treatment</a:t>
            </a:r>
            <a:endParaRPr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6412D248-2A0C-965A-5F91-01D2C5944157}"/>
              </a:ext>
            </a:extLst>
          </p:cNvPr>
          <p:cNvSpPr txBox="1"/>
          <p:nvPr/>
        </p:nvSpPr>
        <p:spPr>
          <a:xfrm>
            <a:off x="390592" y="1669002"/>
            <a:ext cx="836276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/>
              <a:t>BETACITOTROPNI LIJEKOVI: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BA" i="1" dirty="0">
                <a:solidFill>
                  <a:srgbClr val="7030A0"/>
                </a:solidFill>
              </a:rPr>
              <a:t>Inzulinski sekretagozi</a:t>
            </a:r>
            <a:r>
              <a:rPr lang="hr-BA" dirty="0">
                <a:solidFill>
                  <a:srgbClr val="7030A0"/>
                </a:solidFill>
              </a:rPr>
              <a:t> </a:t>
            </a:r>
            <a:r>
              <a:rPr lang="hr-BA" b="1" i="1" dirty="0">
                <a:solidFill>
                  <a:srgbClr val="7030A0"/>
                </a:solidFill>
              </a:rPr>
              <a:t>→ </a:t>
            </a:r>
            <a:r>
              <a:rPr lang="hr-BA" dirty="0"/>
              <a:t>stimuliraju β stanice Langerhansovih otočića pankreasa na lučenje inzulina, ali i inhibiraju endogenu produkciju glukoze u jetri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hr-BA" dirty="0"/>
              <a:t>Derivati sulfonilureje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hr-BA" dirty="0"/>
              <a:t>Meglitinidi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hr-BA" dirty="0"/>
              <a:t>Agonisti GLP-1 receptora (</a:t>
            </a:r>
            <a:r>
              <a:rPr lang="hr-HR" dirty="0"/>
              <a:t>GLUTIDI)</a:t>
            </a:r>
            <a:endParaRPr lang="hr-BA" dirty="0"/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hr-BA" dirty="0"/>
              <a:t>DDP-4 inhibitori (GLIPTINI)</a:t>
            </a:r>
            <a:endParaRPr lang="hr-HR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691F5F1D-850A-E1CF-D24A-19870E2CC714}"/>
              </a:ext>
            </a:extLst>
          </p:cNvPr>
          <p:cNvSpPr txBox="1"/>
          <p:nvPr/>
        </p:nvSpPr>
        <p:spPr>
          <a:xfrm>
            <a:off x="390617" y="3284738"/>
            <a:ext cx="854031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r-HR" dirty="0"/>
              <a:t>NEBETACITOTROPNI LIJEKOVI: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hr-HR" dirty="0" err="1"/>
              <a:t>Bigvanidini</a:t>
            </a:r>
            <a:endParaRPr lang="hr-HR" dirty="0"/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hr-HR" dirty="0" err="1"/>
              <a:t>Tiazolindioni</a:t>
            </a:r>
            <a:endParaRPr lang="hr-HR" dirty="0"/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hr-HR" dirty="0" err="1"/>
              <a:t>Inhibitori</a:t>
            </a:r>
            <a:r>
              <a:rPr lang="hr-HR" dirty="0"/>
              <a:t> 𝛼-</a:t>
            </a:r>
            <a:r>
              <a:rPr lang="hr-HR" dirty="0" err="1"/>
              <a:t>glukozidaze</a:t>
            </a:r>
            <a:endParaRPr lang="hr-HR" dirty="0"/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hr-HR" dirty="0"/>
              <a:t>SGLT-2 </a:t>
            </a:r>
            <a:r>
              <a:rPr lang="hr-HR" dirty="0" err="1"/>
              <a:t>inhibitori</a:t>
            </a:r>
            <a:r>
              <a:rPr lang="hr-HR" dirty="0"/>
              <a:t> (GLIFLOZINI)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08BDABD-6CB7-D92F-8385-0E25FAD5F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4113406-7DF0-0460-36F9-C77C824E31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AD94B935-302A-4B0E-2ACB-84D7CD5FEF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36" y="0"/>
            <a:ext cx="911366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970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0244ED1B-DB26-5911-F1CD-4C1CEC3694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79627" y="2109450"/>
            <a:ext cx="4512000" cy="1923300"/>
          </a:xfrm>
        </p:spPr>
        <p:txBody>
          <a:bodyPr/>
          <a:lstStyle/>
          <a:p>
            <a:endParaRPr lang="hr-HR" dirty="0"/>
          </a:p>
        </p:txBody>
      </p:sp>
      <p:pic>
        <p:nvPicPr>
          <p:cNvPr id="1026" name="Picture 2" descr="Do we know the true mechanism of action of the DPP-4 inhibitors? –  Thaiendocrine.org">
            <a:extLst>
              <a:ext uri="{FF2B5EF4-FFF2-40B4-BE49-F238E27FC236}">
                <a16:creationId xmlns:a16="http://schemas.microsoft.com/office/drawing/2014/main" xmlns="" id="{A243DFD5-532B-D21C-01ED-52A00A78C1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3431" y="0"/>
            <a:ext cx="6783387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FEC2B37-E027-F080-1284-CCB459988E0D}"/>
              </a:ext>
            </a:extLst>
          </p:cNvPr>
          <p:cNvSpPr txBox="1"/>
          <p:nvPr/>
        </p:nvSpPr>
        <p:spPr>
          <a:xfrm rot="16200000">
            <a:off x="-1644833" y="1880441"/>
            <a:ext cx="49944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4800" dirty="0"/>
              <a:t>GLP-1 </a:t>
            </a:r>
            <a:r>
              <a:rPr lang="hr-HR" sz="4800" dirty="0" err="1"/>
              <a:t>agonisti</a:t>
            </a:r>
            <a:endParaRPr lang="hr-HR" sz="4800" dirty="0"/>
          </a:p>
        </p:txBody>
      </p:sp>
    </p:spTree>
    <p:extLst>
      <p:ext uri="{BB962C8B-B14F-4D97-AF65-F5344CB8AC3E}">
        <p14:creationId xmlns:p14="http://schemas.microsoft.com/office/powerpoint/2010/main" val="833084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9"/>
          <p:cNvSpPr txBox="1">
            <a:spLocks noGrp="1"/>
          </p:cNvSpPr>
          <p:nvPr>
            <p:ph type="subTitle" idx="1"/>
          </p:nvPr>
        </p:nvSpPr>
        <p:spPr>
          <a:xfrm>
            <a:off x="3918775" y="626165"/>
            <a:ext cx="4512000" cy="367311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dirty="0" err="1"/>
              <a:t>odgođeno</a:t>
            </a:r>
            <a:r>
              <a:rPr lang="en-GB" sz="2800" dirty="0"/>
              <a:t> </a:t>
            </a:r>
            <a:r>
              <a:rPr lang="en-GB" sz="2800" dirty="0" err="1"/>
              <a:t>pražnjenje</a:t>
            </a:r>
            <a:r>
              <a:rPr lang="en-GB" sz="2800" dirty="0"/>
              <a:t> </a:t>
            </a:r>
            <a:r>
              <a:rPr lang="en-GB" sz="2800" dirty="0" err="1"/>
              <a:t>želuca</a:t>
            </a:r>
            <a:r>
              <a:rPr lang="en-GB" sz="2800" dirty="0"/>
              <a:t> 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dirty="0" err="1"/>
              <a:t>inhibiciju</a:t>
            </a:r>
            <a:r>
              <a:rPr lang="en-GB" sz="2800" dirty="0"/>
              <a:t> </a:t>
            </a:r>
            <a:r>
              <a:rPr lang="en-GB" sz="2800" dirty="0" err="1"/>
              <a:t>proizvodnje</a:t>
            </a:r>
            <a:r>
              <a:rPr lang="en-GB" sz="2800" dirty="0"/>
              <a:t> </a:t>
            </a:r>
            <a:r>
              <a:rPr lang="en-GB" sz="2800" dirty="0" err="1"/>
              <a:t>glukagona</a:t>
            </a:r>
            <a:r>
              <a:rPr lang="en-GB" sz="2800" dirty="0"/>
              <a:t> </a:t>
            </a:r>
            <a:r>
              <a:rPr lang="en-GB" sz="2800" dirty="0" err="1"/>
              <a:t>iz</a:t>
            </a:r>
            <a:r>
              <a:rPr lang="en-GB" sz="2800" dirty="0"/>
              <a:t> alfa </a:t>
            </a:r>
            <a:r>
              <a:rPr lang="en-GB" sz="2800" dirty="0" err="1"/>
              <a:t>stanica</a:t>
            </a:r>
            <a:r>
              <a:rPr lang="en-GB" sz="2800" dirty="0"/>
              <a:t> </a:t>
            </a:r>
            <a:r>
              <a:rPr lang="en-GB" sz="2800" dirty="0" err="1"/>
              <a:t>gušterače</a:t>
            </a:r>
            <a:r>
              <a:rPr lang="en-GB" sz="2800" dirty="0"/>
              <a:t> </a:t>
            </a:r>
            <a:r>
              <a:rPr lang="en-GB" sz="2800" dirty="0" err="1"/>
              <a:t>ako</a:t>
            </a:r>
            <a:r>
              <a:rPr lang="en-GB" sz="2800" dirty="0"/>
              <a:t> </a:t>
            </a:r>
            <a:r>
              <a:rPr lang="en-GB" sz="2800" dirty="0" err="1"/>
              <a:t>su</a:t>
            </a:r>
            <a:r>
              <a:rPr lang="en-GB" sz="2800" dirty="0"/>
              <a:t> </a:t>
            </a:r>
            <a:r>
              <a:rPr lang="en-GB" sz="2800" dirty="0" err="1"/>
              <a:t>razine</a:t>
            </a:r>
            <a:r>
              <a:rPr lang="en-GB" sz="2800" dirty="0"/>
              <a:t> </a:t>
            </a:r>
            <a:r>
              <a:rPr lang="en-GB" sz="2800" dirty="0" err="1"/>
              <a:t>šećera</a:t>
            </a:r>
            <a:r>
              <a:rPr lang="en-GB" sz="2800" dirty="0"/>
              <a:t> u </a:t>
            </a:r>
            <a:r>
              <a:rPr lang="en-GB" sz="2800" dirty="0" err="1"/>
              <a:t>krvi</a:t>
            </a:r>
            <a:r>
              <a:rPr lang="en-GB" sz="2800" dirty="0"/>
              <a:t> </a:t>
            </a:r>
            <a:r>
              <a:rPr lang="en-GB" sz="2800" dirty="0" err="1"/>
              <a:t>visoke</a:t>
            </a:r>
            <a:r>
              <a:rPr lang="en-GB" sz="2800" dirty="0"/>
              <a:t>. 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dirty="0" err="1"/>
              <a:t>mogu</a:t>
            </a:r>
            <a:r>
              <a:rPr lang="en-GB" sz="2800" dirty="0"/>
              <a:t> </a:t>
            </a:r>
            <a:r>
              <a:rPr lang="en-GB" sz="2800" dirty="0" err="1"/>
              <a:t>smanjiti</a:t>
            </a:r>
            <a:r>
              <a:rPr lang="en-GB" sz="2800" dirty="0"/>
              <a:t> </a:t>
            </a:r>
            <a:r>
              <a:rPr lang="en-GB" sz="2800" dirty="0" err="1"/>
              <a:t>apoptozu</a:t>
            </a:r>
            <a:r>
              <a:rPr lang="en-GB" sz="2800" dirty="0"/>
              <a:t> beta-</a:t>
            </a:r>
            <a:r>
              <a:rPr lang="en-GB" sz="2800" dirty="0" err="1"/>
              <a:t>stanica</a:t>
            </a:r>
            <a:r>
              <a:rPr lang="en-GB" sz="2800" dirty="0"/>
              <a:t> </a:t>
            </a:r>
            <a:r>
              <a:rPr lang="en-GB" sz="2800" dirty="0" err="1"/>
              <a:t>gušterače</a:t>
            </a:r>
            <a:r>
              <a:rPr lang="en-GB" sz="2800" dirty="0"/>
              <a:t> </a:t>
            </a:r>
            <a:r>
              <a:rPr lang="en-GB" sz="2800" dirty="0" err="1"/>
              <a:t>dok</a:t>
            </a:r>
            <a:r>
              <a:rPr lang="en-GB" sz="2800" dirty="0"/>
              <a:t> </a:t>
            </a:r>
            <a:r>
              <a:rPr lang="en-GB" sz="2800" dirty="0" err="1"/>
              <a:t>potiču</a:t>
            </a:r>
            <a:r>
              <a:rPr lang="en-GB" sz="2800" dirty="0"/>
              <a:t> </a:t>
            </a:r>
            <a:r>
              <a:rPr lang="en-GB" sz="2800" dirty="0" err="1"/>
              <a:t>njihovu</a:t>
            </a:r>
            <a:r>
              <a:rPr lang="en-GB" sz="2800" dirty="0"/>
              <a:t> </a:t>
            </a:r>
            <a:r>
              <a:rPr lang="en-GB" sz="2800" dirty="0" err="1"/>
              <a:t>proliferaciju</a:t>
            </a:r>
            <a:endParaRPr lang="en-GB" sz="2800" dirty="0"/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dirty="0" err="1"/>
              <a:t>potiče</a:t>
            </a:r>
            <a:r>
              <a:rPr lang="en-GB" sz="2800" dirty="0"/>
              <a:t> </a:t>
            </a:r>
            <a:r>
              <a:rPr lang="en-GB" sz="2800" dirty="0" err="1"/>
              <a:t>gubitak</a:t>
            </a:r>
            <a:r>
              <a:rPr lang="en-GB" sz="2800" dirty="0"/>
              <a:t> </a:t>
            </a:r>
            <a:r>
              <a:rPr lang="en-GB" sz="2800" dirty="0" err="1"/>
              <a:t>težine</a:t>
            </a:r>
            <a:r>
              <a:rPr lang="en-GB" sz="2800" dirty="0"/>
              <a:t> 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dirty="0" err="1"/>
              <a:t>snižavanje</a:t>
            </a:r>
            <a:r>
              <a:rPr lang="en-GB" sz="2800" dirty="0"/>
              <a:t> STA </a:t>
            </a:r>
            <a:r>
              <a:rPr lang="en-GB" sz="2800" dirty="0" err="1"/>
              <a:t>i</a:t>
            </a:r>
            <a:r>
              <a:rPr lang="en-GB" sz="2800" dirty="0"/>
              <a:t> DTA I UK</a:t>
            </a:r>
            <a:endParaRPr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B024457-84E4-ABC8-C53A-E1F9DA704D55}"/>
              </a:ext>
            </a:extLst>
          </p:cNvPr>
          <p:cNvSpPr txBox="1"/>
          <p:nvPr/>
        </p:nvSpPr>
        <p:spPr>
          <a:xfrm>
            <a:off x="0" y="1958009"/>
            <a:ext cx="36476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5400" dirty="0"/>
              <a:t>GLP-1RA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FCFD6D9-3721-0525-A706-ADC098E4BD71}"/>
              </a:ext>
            </a:extLst>
          </p:cNvPr>
          <p:cNvSpPr txBox="1"/>
          <p:nvPr/>
        </p:nvSpPr>
        <p:spPr>
          <a:xfrm>
            <a:off x="-417094" y="4558725"/>
            <a:ext cx="40647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b="0" i="0" u="none" strike="noStrike" dirty="0">
                <a:solidFill>
                  <a:srgbClr val="222222"/>
                </a:solidFill>
                <a:effectLst/>
                <a:latin typeface="Courier New" panose="02070309020205020404" pitchFamily="49" charset="0"/>
              </a:rPr>
              <a:t>Collins L, Costello RA. Glucagon-Like Peptide-1 Receptor Agonists. [Updated 2023 Jan 13]. In: </a:t>
            </a:r>
            <a:r>
              <a:rPr lang="en-GB" sz="800" b="0" i="0" u="none" strike="noStrike" dirty="0" err="1">
                <a:solidFill>
                  <a:srgbClr val="222222"/>
                </a:solidFill>
                <a:effectLst/>
                <a:latin typeface="Courier New" panose="02070309020205020404" pitchFamily="49" charset="0"/>
              </a:rPr>
              <a:t>StatPearls</a:t>
            </a:r>
            <a:r>
              <a:rPr lang="en-GB" sz="800" b="0" i="0" u="none" strike="noStrike" dirty="0">
                <a:solidFill>
                  <a:srgbClr val="222222"/>
                </a:solidFill>
                <a:effectLst/>
                <a:latin typeface="Courier New" panose="02070309020205020404" pitchFamily="49" charset="0"/>
              </a:rPr>
              <a:t> [Internet]. Treasure Island (FL): </a:t>
            </a:r>
            <a:r>
              <a:rPr lang="en-GB" sz="800" b="0" i="0" u="none" strike="noStrike" dirty="0" err="1">
                <a:solidFill>
                  <a:srgbClr val="222222"/>
                </a:solidFill>
                <a:effectLst/>
                <a:latin typeface="Courier New" panose="02070309020205020404" pitchFamily="49" charset="0"/>
              </a:rPr>
              <a:t>StatPearls</a:t>
            </a:r>
            <a:r>
              <a:rPr lang="en-GB" sz="800" b="0" i="0" u="none" strike="noStrike" dirty="0">
                <a:solidFill>
                  <a:srgbClr val="222222"/>
                </a:solidFill>
                <a:effectLst/>
                <a:latin typeface="Courier New" panose="02070309020205020404" pitchFamily="49" charset="0"/>
              </a:rPr>
              <a:t> Publishing; 2023 Jan-. Available from: https://</a:t>
            </a:r>
            <a:r>
              <a:rPr lang="en-GB" sz="800" b="0" i="0" u="none" strike="noStrike" dirty="0" err="1">
                <a:solidFill>
                  <a:srgbClr val="222222"/>
                </a:solidFill>
                <a:effectLst/>
                <a:latin typeface="Courier New" panose="02070309020205020404" pitchFamily="49" charset="0"/>
              </a:rPr>
              <a:t>www.ncbi.nlm.nih.gov</a:t>
            </a:r>
            <a:r>
              <a:rPr lang="en-GB" sz="800" b="0" i="0" u="none" strike="noStrike" dirty="0">
                <a:solidFill>
                  <a:srgbClr val="222222"/>
                </a:solidFill>
                <a:effectLst/>
                <a:latin typeface="Courier New" panose="02070309020205020404" pitchFamily="49" charset="0"/>
              </a:rPr>
              <a:t>/books/NBK551568/</a:t>
            </a:r>
            <a:endParaRPr lang="hr-HR" sz="800" dirty="0"/>
          </a:p>
        </p:txBody>
      </p:sp>
    </p:spTree>
    <p:extLst>
      <p:ext uri="{BB962C8B-B14F-4D97-AF65-F5344CB8AC3E}">
        <p14:creationId xmlns:p14="http://schemas.microsoft.com/office/powerpoint/2010/main" val="2206240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9"/>
          <p:cNvSpPr txBox="1">
            <a:spLocks noGrp="1"/>
          </p:cNvSpPr>
          <p:nvPr>
            <p:ph type="subTitle" idx="1"/>
          </p:nvPr>
        </p:nvSpPr>
        <p:spPr>
          <a:xfrm>
            <a:off x="3918775" y="626165"/>
            <a:ext cx="4512000" cy="340658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r>
              <a:rPr lang="en-GB" b="0" i="0" u="none" strike="noStrike" dirty="0" err="1">
                <a:solidFill>
                  <a:srgbClr val="001966"/>
                </a:solidFill>
                <a:effectLst/>
                <a:latin typeface="apis"/>
              </a:rPr>
              <a:t>dodavanje</a:t>
            </a:r>
            <a:r>
              <a:rPr lang="en-GB" b="0" i="0" u="none" strike="noStrike" dirty="0">
                <a:solidFill>
                  <a:srgbClr val="001966"/>
                </a:solidFill>
                <a:effectLst/>
                <a:latin typeface="apis"/>
              </a:rPr>
              <a:t> GLP-1 </a:t>
            </a:r>
            <a:r>
              <a:rPr lang="en-GB" b="0" i="0" u="none" strike="noStrike" dirty="0" err="1">
                <a:solidFill>
                  <a:srgbClr val="001966"/>
                </a:solidFill>
                <a:effectLst/>
                <a:latin typeface="apis"/>
              </a:rPr>
              <a:t>analoga</a:t>
            </a:r>
            <a:r>
              <a:rPr lang="en-GB" b="0" i="0" u="none" strike="noStrike" dirty="0">
                <a:solidFill>
                  <a:srgbClr val="001966"/>
                </a:solidFill>
                <a:effectLst/>
                <a:latin typeface="apis"/>
              </a:rPr>
              <a:t> </a:t>
            </a:r>
            <a:r>
              <a:rPr lang="en-GB" b="0" i="0" u="none" strike="noStrike" dirty="0" err="1">
                <a:solidFill>
                  <a:srgbClr val="001966"/>
                </a:solidFill>
                <a:effectLst/>
                <a:latin typeface="apis"/>
              </a:rPr>
              <a:t>treba</a:t>
            </a:r>
            <a:r>
              <a:rPr lang="en-GB" b="0" i="0" u="none" strike="noStrike" dirty="0">
                <a:solidFill>
                  <a:srgbClr val="001966"/>
                </a:solidFill>
                <a:effectLst/>
                <a:latin typeface="apis"/>
              </a:rPr>
              <a:t> </a:t>
            </a:r>
            <a:r>
              <a:rPr lang="en-GB" b="0" i="0" u="none" strike="noStrike" dirty="0" err="1">
                <a:solidFill>
                  <a:srgbClr val="001966"/>
                </a:solidFill>
                <a:effectLst/>
                <a:latin typeface="apis"/>
              </a:rPr>
              <a:t>razmotriti</a:t>
            </a:r>
            <a:r>
              <a:rPr lang="en-GB" b="0" i="0" u="none" strike="noStrike" dirty="0">
                <a:solidFill>
                  <a:srgbClr val="001966"/>
                </a:solidFill>
                <a:effectLst/>
                <a:latin typeface="apis"/>
              </a:rPr>
              <a:t> u </a:t>
            </a:r>
            <a:r>
              <a:rPr lang="en-GB" b="0" i="0" u="none" strike="noStrike" dirty="0" err="1">
                <a:solidFill>
                  <a:srgbClr val="001966"/>
                </a:solidFill>
                <a:effectLst/>
                <a:latin typeface="apis"/>
              </a:rPr>
              <a:t>bolesnika</a:t>
            </a:r>
            <a:r>
              <a:rPr lang="en-GB" b="0" i="0" u="none" strike="noStrike" dirty="0">
                <a:solidFill>
                  <a:srgbClr val="001966"/>
                </a:solidFill>
                <a:effectLst/>
                <a:latin typeface="apis"/>
              </a:rPr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0" i="0" u="none" strike="noStrike" dirty="0">
                <a:solidFill>
                  <a:srgbClr val="001966"/>
                </a:solidFill>
                <a:effectLst/>
                <a:latin typeface="apis"/>
              </a:rPr>
              <a:t> s </a:t>
            </a:r>
            <a:r>
              <a:rPr lang="en-GB" b="0" i="0" u="none" strike="noStrike" dirty="0" err="1">
                <a:solidFill>
                  <a:srgbClr val="001966"/>
                </a:solidFill>
                <a:effectLst/>
                <a:latin typeface="apis"/>
              </a:rPr>
              <a:t>kontraindikacijom</a:t>
            </a:r>
            <a:r>
              <a:rPr lang="en-GB" b="0" i="0" u="none" strike="noStrike" dirty="0">
                <a:solidFill>
                  <a:srgbClr val="001966"/>
                </a:solidFill>
                <a:effectLst/>
                <a:latin typeface="apis"/>
              </a:rPr>
              <a:t> </a:t>
            </a:r>
            <a:r>
              <a:rPr lang="en-GB" b="0" i="0" u="none" strike="noStrike" dirty="0" err="1">
                <a:solidFill>
                  <a:srgbClr val="001966"/>
                </a:solidFill>
                <a:effectLst/>
                <a:latin typeface="apis"/>
              </a:rPr>
              <a:t>ili</a:t>
            </a:r>
            <a:r>
              <a:rPr lang="en-GB" b="0" i="0" u="none" strike="noStrike" dirty="0">
                <a:solidFill>
                  <a:srgbClr val="001966"/>
                </a:solidFill>
                <a:effectLst/>
                <a:latin typeface="apis"/>
              </a:rPr>
              <a:t> </a:t>
            </a:r>
            <a:r>
              <a:rPr lang="en-GB" b="0" i="0" u="none" strike="noStrike" dirty="0" err="1">
                <a:solidFill>
                  <a:srgbClr val="001966"/>
                </a:solidFill>
                <a:effectLst/>
                <a:latin typeface="apis"/>
              </a:rPr>
              <a:t>netolerancijom</a:t>
            </a:r>
            <a:r>
              <a:rPr lang="en-GB" b="0" i="0" u="none" strike="noStrike" dirty="0">
                <a:solidFill>
                  <a:srgbClr val="001966"/>
                </a:solidFill>
                <a:effectLst/>
                <a:latin typeface="apis"/>
              </a:rPr>
              <a:t> </a:t>
            </a:r>
            <a:r>
              <a:rPr lang="en-GB" b="0" i="0" u="none" strike="noStrike" dirty="0" err="1">
                <a:solidFill>
                  <a:srgbClr val="001966"/>
                </a:solidFill>
                <a:effectLst/>
                <a:latin typeface="apis"/>
              </a:rPr>
              <a:t>na</a:t>
            </a:r>
            <a:r>
              <a:rPr lang="en-GB" b="0" i="0" u="none" strike="noStrike" dirty="0">
                <a:solidFill>
                  <a:srgbClr val="001966"/>
                </a:solidFill>
                <a:effectLst/>
                <a:latin typeface="apis"/>
              </a:rPr>
              <a:t> metformin,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0" i="0" u="none" strike="noStrike" dirty="0">
                <a:solidFill>
                  <a:srgbClr val="001966"/>
                </a:solidFill>
                <a:effectLst/>
                <a:latin typeface="apis"/>
              </a:rPr>
              <a:t>u </a:t>
            </a:r>
            <a:r>
              <a:rPr lang="en-GB" b="0" i="0" u="none" strike="noStrike" dirty="0" err="1">
                <a:solidFill>
                  <a:srgbClr val="001966"/>
                </a:solidFill>
                <a:effectLst/>
                <a:latin typeface="apis"/>
              </a:rPr>
              <a:t>bolesnika</a:t>
            </a:r>
            <a:r>
              <a:rPr lang="en-GB" b="0" i="0" u="none" strike="noStrike" dirty="0">
                <a:solidFill>
                  <a:srgbClr val="001966"/>
                </a:solidFill>
                <a:effectLst/>
                <a:latin typeface="apis"/>
              </a:rPr>
              <a:t> s </a:t>
            </a:r>
            <a:r>
              <a:rPr lang="en-GB" b="0" i="0" u="none" strike="noStrike" dirty="0" err="1">
                <a:solidFill>
                  <a:srgbClr val="001966"/>
                </a:solidFill>
                <a:effectLst/>
                <a:latin typeface="apis"/>
              </a:rPr>
              <a:t>hemoglobinom</a:t>
            </a:r>
            <a:r>
              <a:rPr lang="en-GB" b="0" i="0" u="none" strike="noStrike" dirty="0">
                <a:solidFill>
                  <a:srgbClr val="001966"/>
                </a:solidFill>
                <a:effectLst/>
                <a:latin typeface="apis"/>
              </a:rPr>
              <a:t> A1c </a:t>
            </a:r>
            <a:r>
              <a:rPr lang="en-GB" b="0" i="0" u="none" strike="noStrike" dirty="0" err="1">
                <a:solidFill>
                  <a:srgbClr val="001966"/>
                </a:solidFill>
                <a:effectLst/>
                <a:latin typeface="apis"/>
              </a:rPr>
              <a:t>većim</a:t>
            </a:r>
            <a:r>
              <a:rPr lang="en-GB" b="0" i="0" u="none" strike="noStrike" dirty="0">
                <a:solidFill>
                  <a:srgbClr val="001966"/>
                </a:solidFill>
                <a:effectLst/>
                <a:latin typeface="apis"/>
              </a:rPr>
              <a:t> od 1,5% </a:t>
            </a:r>
            <a:r>
              <a:rPr lang="en-GB" b="0" i="0" u="none" strike="noStrike" dirty="0" err="1">
                <a:solidFill>
                  <a:srgbClr val="001966"/>
                </a:solidFill>
                <a:effectLst/>
                <a:latin typeface="apis"/>
              </a:rPr>
              <a:t>iznad</a:t>
            </a:r>
            <a:r>
              <a:rPr lang="en-GB" b="0" i="0" u="none" strike="noStrike" dirty="0">
                <a:solidFill>
                  <a:srgbClr val="001966"/>
                </a:solidFill>
                <a:effectLst/>
                <a:latin typeface="apis"/>
              </a:rPr>
              <a:t> </a:t>
            </a:r>
            <a:r>
              <a:rPr lang="en-GB" b="0" i="0" u="none" strike="noStrike" dirty="0" err="1">
                <a:solidFill>
                  <a:srgbClr val="001966"/>
                </a:solidFill>
                <a:effectLst/>
                <a:latin typeface="apis"/>
              </a:rPr>
              <a:t>ciljnog</a:t>
            </a:r>
            <a:r>
              <a:rPr lang="en-GB" b="0" i="0" u="none" strike="noStrike" dirty="0">
                <a:solidFill>
                  <a:srgbClr val="001966"/>
                </a:solidFill>
                <a:effectLst/>
                <a:latin typeface="apis"/>
              </a:rPr>
              <a:t> </a:t>
            </a:r>
            <a:r>
              <a:rPr lang="en-GB" b="0" i="0" u="none" strike="noStrike" dirty="0" err="1">
                <a:solidFill>
                  <a:srgbClr val="001966"/>
                </a:solidFill>
                <a:effectLst/>
                <a:latin typeface="apis"/>
              </a:rPr>
              <a:t>ili</a:t>
            </a:r>
            <a:r>
              <a:rPr lang="en-GB" b="0" i="0" u="none" strike="noStrike" dirty="0">
                <a:solidFill>
                  <a:srgbClr val="001966"/>
                </a:solidFill>
                <a:effectLst/>
                <a:latin typeface="apis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0" i="0" u="none" strike="noStrike" dirty="0">
                <a:solidFill>
                  <a:srgbClr val="001966"/>
                </a:solidFill>
                <a:effectLst/>
                <a:latin typeface="apis"/>
              </a:rPr>
              <a:t>u </a:t>
            </a:r>
            <a:r>
              <a:rPr lang="en-GB" b="0" i="0" u="none" strike="noStrike" dirty="0" err="1">
                <a:solidFill>
                  <a:srgbClr val="001966"/>
                </a:solidFill>
                <a:effectLst/>
                <a:latin typeface="apis"/>
              </a:rPr>
              <a:t>bolesnika</a:t>
            </a:r>
            <a:r>
              <a:rPr lang="en-GB" b="0" i="0" u="none" strike="noStrike" dirty="0">
                <a:solidFill>
                  <a:srgbClr val="001966"/>
                </a:solidFill>
                <a:effectLst/>
                <a:latin typeface="apis"/>
              </a:rPr>
              <a:t> koji ne </a:t>
            </a:r>
            <a:r>
              <a:rPr lang="en-GB" b="0" i="0" u="none" strike="noStrike" dirty="0" err="1">
                <a:solidFill>
                  <a:srgbClr val="001966"/>
                </a:solidFill>
                <a:effectLst/>
                <a:latin typeface="apis"/>
              </a:rPr>
              <a:t>postignu</a:t>
            </a:r>
            <a:r>
              <a:rPr lang="en-GB" b="0" i="0" u="none" strike="noStrike" dirty="0">
                <a:solidFill>
                  <a:srgbClr val="001966"/>
                </a:solidFill>
                <a:effectLst/>
                <a:latin typeface="apis"/>
              </a:rPr>
              <a:t> </a:t>
            </a:r>
            <a:r>
              <a:rPr lang="en-GB" b="0" i="0" u="none" strike="noStrike" dirty="0" err="1">
                <a:solidFill>
                  <a:srgbClr val="001966"/>
                </a:solidFill>
                <a:effectLst/>
                <a:latin typeface="apis"/>
              </a:rPr>
              <a:t>ciljni</a:t>
            </a:r>
            <a:r>
              <a:rPr lang="en-GB" b="0" i="0" u="none" strike="noStrike" dirty="0">
                <a:solidFill>
                  <a:srgbClr val="001966"/>
                </a:solidFill>
                <a:effectLst/>
                <a:latin typeface="apis"/>
              </a:rPr>
              <a:t> A1c u tri </a:t>
            </a:r>
            <a:r>
              <a:rPr lang="en-GB" b="0" i="0" u="none" strike="noStrike" dirty="0" err="1">
                <a:solidFill>
                  <a:srgbClr val="001966"/>
                </a:solidFill>
                <a:effectLst/>
                <a:latin typeface="apis"/>
              </a:rPr>
              <a:t>mjeseca</a:t>
            </a:r>
            <a:r>
              <a:rPr lang="en-GB" b="0" i="0" u="none" strike="noStrike" dirty="0">
                <a:solidFill>
                  <a:srgbClr val="001966"/>
                </a:solidFill>
                <a:effectLst/>
                <a:latin typeface="apis"/>
              </a:rPr>
              <a:t>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0" i="0" u="none" strike="noStrike" dirty="0" err="1">
                <a:solidFill>
                  <a:srgbClr val="001966"/>
                </a:solidFill>
                <a:effectLst/>
                <a:latin typeface="apis"/>
              </a:rPr>
              <a:t>osobito</a:t>
            </a:r>
            <a:r>
              <a:rPr lang="en-GB" b="0" i="0" u="none" strike="noStrike" dirty="0">
                <a:solidFill>
                  <a:srgbClr val="001966"/>
                </a:solidFill>
                <a:effectLst/>
                <a:latin typeface="apis"/>
              </a:rPr>
              <a:t> </a:t>
            </a:r>
            <a:r>
              <a:rPr lang="en-GB" b="0" i="0" u="none" strike="noStrike" dirty="0" err="1">
                <a:solidFill>
                  <a:srgbClr val="001966"/>
                </a:solidFill>
                <a:effectLst/>
                <a:latin typeface="apis"/>
              </a:rPr>
              <a:t>kod</a:t>
            </a:r>
            <a:r>
              <a:rPr lang="en-GB" b="0" i="0" u="none" strike="noStrike" dirty="0">
                <a:solidFill>
                  <a:srgbClr val="001966"/>
                </a:solidFill>
                <a:effectLst/>
                <a:latin typeface="apis"/>
              </a:rPr>
              <a:t> </a:t>
            </a:r>
            <a:r>
              <a:rPr lang="en-GB" b="0" i="0" u="none" strike="noStrike" dirty="0" err="1">
                <a:solidFill>
                  <a:srgbClr val="001966"/>
                </a:solidFill>
                <a:effectLst/>
                <a:latin typeface="apis"/>
              </a:rPr>
              <a:t>pacijenata</a:t>
            </a:r>
            <a:r>
              <a:rPr lang="en-GB" b="0" i="0" u="none" strike="noStrike" dirty="0">
                <a:solidFill>
                  <a:srgbClr val="001966"/>
                </a:solidFill>
                <a:effectLst/>
                <a:latin typeface="apis"/>
              </a:rPr>
              <a:t> s </a:t>
            </a:r>
            <a:r>
              <a:rPr lang="en-GB" b="0" i="0" u="none" strike="noStrike" dirty="0" err="1">
                <a:solidFill>
                  <a:srgbClr val="001966"/>
                </a:solidFill>
                <a:effectLst/>
                <a:latin typeface="apis"/>
              </a:rPr>
              <a:t>aterosklerozom</a:t>
            </a:r>
            <a:r>
              <a:rPr lang="en-GB" b="0" i="0" u="none" strike="noStrike" dirty="0">
                <a:solidFill>
                  <a:srgbClr val="001966"/>
                </a:solidFill>
                <a:effectLst/>
                <a:latin typeface="apis"/>
              </a:rPr>
              <a:t>, </a:t>
            </a:r>
            <a:r>
              <a:rPr lang="en-GB" b="0" i="0" u="none" strike="noStrike" dirty="0" err="1">
                <a:solidFill>
                  <a:srgbClr val="001966"/>
                </a:solidFill>
                <a:effectLst/>
                <a:latin typeface="apis"/>
              </a:rPr>
              <a:t>zatajenjem</a:t>
            </a:r>
            <a:r>
              <a:rPr lang="en-GB" b="0" i="0" u="none" strike="noStrike" dirty="0">
                <a:solidFill>
                  <a:srgbClr val="001966"/>
                </a:solidFill>
                <a:effectLst/>
                <a:latin typeface="apis"/>
              </a:rPr>
              <a:t> </a:t>
            </a:r>
            <a:r>
              <a:rPr lang="en-GB" b="0" i="0" u="none" strike="noStrike" dirty="0" err="1">
                <a:solidFill>
                  <a:srgbClr val="001966"/>
                </a:solidFill>
                <a:effectLst/>
                <a:latin typeface="apis"/>
              </a:rPr>
              <a:t>srca</a:t>
            </a:r>
            <a:r>
              <a:rPr lang="en-GB" b="0" i="0" u="none" strike="noStrike" dirty="0">
                <a:solidFill>
                  <a:srgbClr val="001966"/>
                </a:solidFill>
                <a:effectLst/>
                <a:latin typeface="apis"/>
              </a:rPr>
              <a:t> </a:t>
            </a:r>
            <a:r>
              <a:rPr lang="en-GB" b="0" i="0" u="none" strike="noStrike" dirty="0" err="1">
                <a:solidFill>
                  <a:srgbClr val="001966"/>
                </a:solidFill>
                <a:effectLst/>
                <a:latin typeface="apis"/>
              </a:rPr>
              <a:t>ili</a:t>
            </a:r>
            <a:r>
              <a:rPr lang="en-GB" b="0" i="0" u="none" strike="noStrike" dirty="0">
                <a:solidFill>
                  <a:srgbClr val="001966"/>
                </a:solidFill>
                <a:effectLst/>
                <a:latin typeface="apis"/>
              </a:rPr>
              <a:t> </a:t>
            </a:r>
            <a:r>
              <a:rPr lang="en-GB" b="0" i="0" u="none" strike="noStrike" dirty="0" err="1">
                <a:solidFill>
                  <a:srgbClr val="001966"/>
                </a:solidFill>
                <a:effectLst/>
                <a:latin typeface="apis"/>
              </a:rPr>
              <a:t>kroničnom</a:t>
            </a:r>
            <a:r>
              <a:rPr lang="en-GB" b="0" i="0" u="none" strike="noStrike" dirty="0">
                <a:solidFill>
                  <a:srgbClr val="001966"/>
                </a:solidFill>
                <a:effectLst/>
                <a:latin typeface="apis"/>
              </a:rPr>
              <a:t> </a:t>
            </a:r>
            <a:r>
              <a:rPr lang="en-GB" b="0" i="0" u="none" strike="noStrike" dirty="0" err="1">
                <a:solidFill>
                  <a:srgbClr val="001966"/>
                </a:solidFill>
                <a:effectLst/>
                <a:latin typeface="apis"/>
              </a:rPr>
              <a:t>bolešću</a:t>
            </a:r>
            <a:r>
              <a:rPr lang="en-GB" b="0" i="0" u="none" strike="noStrike" dirty="0">
                <a:solidFill>
                  <a:srgbClr val="001966"/>
                </a:solidFill>
                <a:effectLst/>
                <a:latin typeface="apis"/>
              </a:rPr>
              <a:t> </a:t>
            </a:r>
            <a:r>
              <a:rPr lang="en-GB" b="0" i="0" u="none" strike="noStrike" dirty="0" err="1">
                <a:solidFill>
                  <a:srgbClr val="001966"/>
                </a:solidFill>
                <a:effectLst/>
                <a:latin typeface="apis"/>
              </a:rPr>
              <a:t>bubrega</a:t>
            </a:r>
            <a:r>
              <a:rPr lang="en-GB" b="0" i="0" u="none" strike="noStrike" dirty="0">
                <a:solidFill>
                  <a:srgbClr val="001966"/>
                </a:solidFill>
                <a:effectLst/>
                <a:latin typeface="apis"/>
              </a:rPr>
              <a:t>.</a:t>
            </a: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B024457-84E4-ABC8-C53A-E1F9DA704D55}"/>
              </a:ext>
            </a:extLst>
          </p:cNvPr>
          <p:cNvSpPr txBox="1"/>
          <p:nvPr/>
        </p:nvSpPr>
        <p:spPr>
          <a:xfrm>
            <a:off x="0" y="1958009"/>
            <a:ext cx="36476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5400" dirty="0"/>
              <a:t>GLP-1RA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684F329-ED13-AC19-1CCA-592B440F30DA}"/>
              </a:ext>
            </a:extLst>
          </p:cNvPr>
          <p:cNvSpPr txBox="1"/>
          <p:nvPr/>
        </p:nvSpPr>
        <p:spPr>
          <a:xfrm>
            <a:off x="4214191" y="4363278"/>
            <a:ext cx="42738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0" i="0" u="none" strike="noStrike" dirty="0">
                <a:solidFill>
                  <a:srgbClr val="222222"/>
                </a:solidFill>
                <a:effectLst/>
                <a:latin typeface="Courier New" panose="02070309020205020404" pitchFamily="49" charset="0"/>
              </a:rPr>
              <a:t>Collins L, Costello RA. Glucagon-Like Peptide-1 Receptor Agonists. [Updated 2023 Jan 13]. In: </a:t>
            </a:r>
            <a:r>
              <a:rPr lang="en-GB" sz="800" b="0" i="0" u="none" strike="noStrike" dirty="0" err="1">
                <a:solidFill>
                  <a:srgbClr val="222222"/>
                </a:solidFill>
                <a:effectLst/>
                <a:latin typeface="Courier New" panose="02070309020205020404" pitchFamily="49" charset="0"/>
              </a:rPr>
              <a:t>StatPearls</a:t>
            </a:r>
            <a:r>
              <a:rPr lang="en-GB" sz="800" b="0" i="0" u="none" strike="noStrike" dirty="0">
                <a:solidFill>
                  <a:srgbClr val="222222"/>
                </a:solidFill>
                <a:effectLst/>
                <a:latin typeface="Courier New" panose="02070309020205020404" pitchFamily="49" charset="0"/>
              </a:rPr>
              <a:t> [Internet]. Treasure Island (FL): </a:t>
            </a:r>
            <a:r>
              <a:rPr lang="en-GB" sz="800" b="0" i="0" u="none" strike="noStrike" dirty="0" err="1">
                <a:solidFill>
                  <a:srgbClr val="222222"/>
                </a:solidFill>
                <a:effectLst/>
                <a:latin typeface="Courier New" panose="02070309020205020404" pitchFamily="49" charset="0"/>
              </a:rPr>
              <a:t>StatPearls</a:t>
            </a:r>
            <a:r>
              <a:rPr lang="en-GB" sz="800" b="0" i="0" u="none" strike="noStrike" dirty="0">
                <a:solidFill>
                  <a:srgbClr val="222222"/>
                </a:solidFill>
                <a:effectLst/>
                <a:latin typeface="Courier New" panose="02070309020205020404" pitchFamily="49" charset="0"/>
              </a:rPr>
              <a:t> Publishing; 2023 Jan-. Available from: https://</a:t>
            </a:r>
            <a:r>
              <a:rPr lang="en-GB" sz="800" b="0" i="0" u="none" strike="noStrike" dirty="0" err="1">
                <a:solidFill>
                  <a:srgbClr val="222222"/>
                </a:solidFill>
                <a:effectLst/>
                <a:latin typeface="Courier New" panose="02070309020205020404" pitchFamily="49" charset="0"/>
              </a:rPr>
              <a:t>www.ncbi.nlm.nih.gov</a:t>
            </a:r>
            <a:r>
              <a:rPr lang="en-GB" sz="800" b="0" i="0" u="none" strike="noStrike" dirty="0">
                <a:solidFill>
                  <a:srgbClr val="222222"/>
                </a:solidFill>
                <a:effectLst/>
                <a:latin typeface="Courier New" panose="02070309020205020404" pitchFamily="49" charset="0"/>
              </a:rPr>
              <a:t>/books/NBK551568/</a:t>
            </a:r>
            <a:endParaRPr lang="hr-HR" sz="800" dirty="0"/>
          </a:p>
        </p:txBody>
      </p:sp>
    </p:spTree>
    <p:extLst>
      <p:ext uri="{BB962C8B-B14F-4D97-AF65-F5344CB8AC3E}">
        <p14:creationId xmlns:p14="http://schemas.microsoft.com/office/powerpoint/2010/main" val="204541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9"/>
          <p:cNvSpPr txBox="1">
            <a:spLocks noGrp="1"/>
          </p:cNvSpPr>
          <p:nvPr>
            <p:ph type="subTitle" idx="1"/>
          </p:nvPr>
        </p:nvSpPr>
        <p:spPr>
          <a:xfrm>
            <a:off x="3918775" y="626165"/>
            <a:ext cx="4512000" cy="437897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dirty="0" err="1"/>
              <a:t>mogu</a:t>
            </a:r>
            <a:r>
              <a:rPr lang="en-GB" sz="2800" dirty="0"/>
              <a:t> </a:t>
            </a:r>
            <a:r>
              <a:rPr lang="en-GB" sz="2800" dirty="0" err="1"/>
              <a:t>poboljšati</a:t>
            </a:r>
            <a:r>
              <a:rPr lang="en-GB" sz="2800" dirty="0"/>
              <a:t> EFLV, 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dirty="0" err="1"/>
              <a:t>kontraktilnost</a:t>
            </a:r>
            <a:r>
              <a:rPr lang="en-GB" sz="2800" dirty="0"/>
              <a:t> </a:t>
            </a:r>
            <a:r>
              <a:rPr lang="en-GB" sz="2800" dirty="0" err="1"/>
              <a:t>miokarda</a:t>
            </a:r>
            <a:r>
              <a:rPr lang="en-GB" sz="2800" dirty="0"/>
              <a:t>, 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dirty="0" err="1"/>
              <a:t>koronarni</a:t>
            </a:r>
            <a:r>
              <a:rPr lang="en-GB" sz="2800" dirty="0"/>
              <a:t> </a:t>
            </a:r>
            <a:r>
              <a:rPr lang="en-GB" sz="2800" dirty="0" err="1"/>
              <a:t>protok</a:t>
            </a:r>
            <a:r>
              <a:rPr lang="en-GB" sz="2800" dirty="0"/>
              <a:t> </a:t>
            </a:r>
            <a:r>
              <a:rPr lang="en-GB" sz="2800" dirty="0" err="1"/>
              <a:t>krvi</a:t>
            </a:r>
            <a:r>
              <a:rPr lang="en-GB" sz="2800" dirty="0"/>
              <a:t>, 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dirty="0" err="1"/>
              <a:t>srčani</a:t>
            </a:r>
            <a:r>
              <a:rPr lang="en-GB" sz="2800" dirty="0"/>
              <a:t> </a:t>
            </a:r>
            <a:r>
              <a:rPr lang="en-GB" sz="2800" dirty="0" err="1"/>
              <a:t>minutni</a:t>
            </a:r>
            <a:r>
              <a:rPr lang="en-GB" sz="2800" dirty="0"/>
              <a:t> volume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dirty="0" err="1"/>
              <a:t>endotelnu</a:t>
            </a:r>
            <a:r>
              <a:rPr lang="en-GB" sz="2800" dirty="0"/>
              <a:t> </a:t>
            </a:r>
            <a:r>
              <a:rPr lang="en-GB" sz="2800" dirty="0" err="1"/>
              <a:t>funkciju</a:t>
            </a:r>
            <a:r>
              <a:rPr lang="en-GB" sz="2800" dirty="0"/>
              <a:t> 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dirty="0" err="1"/>
              <a:t>smanjuju</a:t>
            </a:r>
            <a:r>
              <a:rPr lang="en-GB" sz="2800" dirty="0"/>
              <a:t> </a:t>
            </a:r>
            <a:r>
              <a:rPr lang="en-GB" sz="2800" dirty="0" err="1"/>
              <a:t>veličinu</a:t>
            </a:r>
            <a:r>
              <a:rPr lang="en-GB" sz="2800" dirty="0"/>
              <a:t> </a:t>
            </a:r>
            <a:r>
              <a:rPr lang="en-GB" sz="2800" dirty="0" err="1"/>
              <a:t>infarkta</a:t>
            </a:r>
            <a:r>
              <a:rPr lang="en-GB" sz="2800" dirty="0"/>
              <a:t> 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dirty="0" err="1"/>
              <a:t>smanjuju</a:t>
            </a:r>
            <a:r>
              <a:rPr lang="en-GB" sz="2800" dirty="0"/>
              <a:t> </a:t>
            </a:r>
            <a:r>
              <a:rPr lang="en-GB" sz="2800" dirty="0" err="1"/>
              <a:t>ukupne</a:t>
            </a:r>
            <a:r>
              <a:rPr lang="en-GB" sz="2800" dirty="0"/>
              <a:t> </a:t>
            </a:r>
            <a:r>
              <a:rPr lang="en-GB" sz="2800" dirty="0" err="1"/>
              <a:t>rizike</a:t>
            </a:r>
            <a:r>
              <a:rPr lang="en-GB" sz="2800" dirty="0"/>
              <a:t> za </a:t>
            </a:r>
            <a:r>
              <a:rPr lang="en-GB" sz="2800" dirty="0" err="1"/>
              <a:t>kardiovaskularni</a:t>
            </a:r>
            <a:r>
              <a:rPr lang="en-GB" sz="2800" dirty="0"/>
              <a:t> </a:t>
            </a:r>
            <a:r>
              <a:rPr lang="en-GB" sz="2800" dirty="0" err="1"/>
              <a:t>događa</a:t>
            </a:r>
            <a:endParaRPr lang="en-GB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B024457-84E4-ABC8-C53A-E1F9DA704D55}"/>
              </a:ext>
            </a:extLst>
          </p:cNvPr>
          <p:cNvSpPr txBox="1"/>
          <p:nvPr/>
        </p:nvSpPr>
        <p:spPr>
          <a:xfrm>
            <a:off x="0" y="1958009"/>
            <a:ext cx="36476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5400" dirty="0"/>
              <a:t>GLP-1RA i KVS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54929AA-D018-BDF1-C64E-EF3820C5E1AE}"/>
              </a:ext>
            </a:extLst>
          </p:cNvPr>
          <p:cNvSpPr txBox="1"/>
          <p:nvPr/>
        </p:nvSpPr>
        <p:spPr>
          <a:xfrm>
            <a:off x="-417094" y="4558725"/>
            <a:ext cx="40647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b="0" i="0" u="none" strike="noStrike" dirty="0">
                <a:solidFill>
                  <a:srgbClr val="222222"/>
                </a:solidFill>
                <a:effectLst/>
                <a:latin typeface="Courier New" panose="02070309020205020404" pitchFamily="49" charset="0"/>
              </a:rPr>
              <a:t>Collins L, Costello RA. Glucagon-Like Peptide-1 Receptor Agonists. [Updated 2023 Jan 13]. In: </a:t>
            </a:r>
            <a:r>
              <a:rPr lang="en-GB" sz="800" b="0" i="0" u="none" strike="noStrike" dirty="0" err="1">
                <a:solidFill>
                  <a:srgbClr val="222222"/>
                </a:solidFill>
                <a:effectLst/>
                <a:latin typeface="Courier New" panose="02070309020205020404" pitchFamily="49" charset="0"/>
              </a:rPr>
              <a:t>StatPearls</a:t>
            </a:r>
            <a:r>
              <a:rPr lang="en-GB" sz="800" b="0" i="0" u="none" strike="noStrike" dirty="0">
                <a:solidFill>
                  <a:srgbClr val="222222"/>
                </a:solidFill>
                <a:effectLst/>
                <a:latin typeface="Courier New" panose="02070309020205020404" pitchFamily="49" charset="0"/>
              </a:rPr>
              <a:t> [Internet]. Treasure Island (FL): </a:t>
            </a:r>
            <a:r>
              <a:rPr lang="en-GB" sz="800" b="0" i="0" u="none" strike="noStrike" dirty="0" err="1">
                <a:solidFill>
                  <a:srgbClr val="222222"/>
                </a:solidFill>
                <a:effectLst/>
                <a:latin typeface="Courier New" panose="02070309020205020404" pitchFamily="49" charset="0"/>
              </a:rPr>
              <a:t>StatPearls</a:t>
            </a:r>
            <a:r>
              <a:rPr lang="en-GB" sz="800" b="0" i="0" u="none" strike="noStrike" dirty="0">
                <a:solidFill>
                  <a:srgbClr val="222222"/>
                </a:solidFill>
                <a:effectLst/>
                <a:latin typeface="Courier New" panose="02070309020205020404" pitchFamily="49" charset="0"/>
              </a:rPr>
              <a:t> Publishing; 2023 Jan-. Available from: https://</a:t>
            </a:r>
            <a:r>
              <a:rPr lang="en-GB" sz="800" b="0" i="0" u="none" strike="noStrike" dirty="0" err="1">
                <a:solidFill>
                  <a:srgbClr val="222222"/>
                </a:solidFill>
                <a:effectLst/>
                <a:latin typeface="Courier New" panose="02070309020205020404" pitchFamily="49" charset="0"/>
              </a:rPr>
              <a:t>www.ncbi.nlm.nih.gov</a:t>
            </a:r>
            <a:r>
              <a:rPr lang="en-GB" sz="800" b="0" i="0" u="none" strike="noStrike" dirty="0">
                <a:solidFill>
                  <a:srgbClr val="222222"/>
                </a:solidFill>
                <a:effectLst/>
                <a:latin typeface="Courier New" panose="02070309020205020404" pitchFamily="49" charset="0"/>
              </a:rPr>
              <a:t>/books/NBK551568/</a:t>
            </a:r>
            <a:endParaRPr lang="hr-HR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F42FA087-FA4C-F186-7134-59D8DE2117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18775" y="144379"/>
            <a:ext cx="5007016" cy="4684295"/>
          </a:xfrm>
        </p:spPr>
        <p:txBody>
          <a:bodyPr/>
          <a:lstStyle/>
          <a:p>
            <a:pPr marL="482600" indent="-342900">
              <a:buFont typeface="Arial" panose="020B0604020202020204" pitchFamily="34" charset="0"/>
              <a:buChar char="•"/>
            </a:pPr>
            <a:r>
              <a:rPr lang="en-GB" sz="2400" dirty="0" err="1"/>
              <a:t>povećan</a:t>
            </a:r>
            <a:r>
              <a:rPr lang="en-GB" sz="2400" dirty="0"/>
              <a:t> </a:t>
            </a:r>
            <a:r>
              <a:rPr lang="en-GB" sz="2400" dirty="0" err="1"/>
              <a:t>unos</a:t>
            </a:r>
            <a:r>
              <a:rPr lang="en-GB" sz="2400" dirty="0"/>
              <a:t> </a:t>
            </a:r>
            <a:r>
              <a:rPr lang="en-GB" sz="2400" dirty="0" err="1"/>
              <a:t>glukoze</a:t>
            </a:r>
            <a:r>
              <a:rPr lang="en-GB" sz="2400" dirty="0"/>
              <a:t> u </a:t>
            </a:r>
            <a:r>
              <a:rPr lang="en-GB" sz="2400" dirty="0" err="1"/>
              <a:t>mišiće</a:t>
            </a:r>
            <a:r>
              <a:rPr lang="en-GB" sz="2400" dirty="0"/>
              <a:t>, </a:t>
            </a:r>
          </a:p>
          <a:p>
            <a:pPr marL="482600" indent="-342900">
              <a:buFont typeface="Arial" panose="020B0604020202020204" pitchFamily="34" charset="0"/>
              <a:buChar char="•"/>
            </a:pPr>
            <a:r>
              <a:rPr lang="en-GB" sz="2400" dirty="0" err="1"/>
              <a:t>smanjenu</a:t>
            </a:r>
            <a:r>
              <a:rPr lang="en-GB" sz="2400" dirty="0"/>
              <a:t> </a:t>
            </a:r>
            <a:r>
              <a:rPr lang="en-GB" sz="2400" dirty="0" err="1"/>
              <a:t>proizvodnju</a:t>
            </a:r>
            <a:r>
              <a:rPr lang="en-GB" sz="2400" dirty="0"/>
              <a:t> </a:t>
            </a:r>
            <a:r>
              <a:rPr lang="en-GB" sz="2400" dirty="0" err="1"/>
              <a:t>glukoze</a:t>
            </a:r>
            <a:r>
              <a:rPr lang="en-GB" sz="2400" dirty="0"/>
              <a:t> u </a:t>
            </a:r>
            <a:r>
              <a:rPr lang="en-GB" sz="2400" dirty="0" err="1"/>
              <a:t>jetri</a:t>
            </a:r>
            <a:r>
              <a:rPr lang="en-GB" sz="2400" dirty="0"/>
              <a:t>, </a:t>
            </a:r>
          </a:p>
          <a:p>
            <a:pPr marL="482600" indent="-342900">
              <a:buFont typeface="Arial" panose="020B0604020202020204" pitchFamily="34" charset="0"/>
              <a:buChar char="•"/>
            </a:pPr>
            <a:r>
              <a:rPr lang="en-GB" sz="2400" dirty="0" err="1"/>
              <a:t>neuroprotektivno</a:t>
            </a:r>
            <a:endParaRPr lang="en-GB" sz="2400" dirty="0"/>
          </a:p>
          <a:p>
            <a:pPr marL="482600" indent="-342900">
              <a:buFont typeface="Arial" panose="020B0604020202020204" pitchFamily="34" charset="0"/>
              <a:buChar char="•"/>
            </a:pPr>
            <a:r>
              <a:rPr lang="en-GB" sz="2400" dirty="0" err="1"/>
              <a:t>povećanu</a:t>
            </a:r>
            <a:r>
              <a:rPr lang="en-GB" sz="2400" dirty="0"/>
              <a:t> </a:t>
            </a:r>
            <a:r>
              <a:rPr lang="en-GB" sz="2400" dirty="0" err="1"/>
              <a:t>sitost</a:t>
            </a:r>
            <a:r>
              <a:rPr lang="en-GB" sz="2400" dirty="0"/>
              <a:t> </a:t>
            </a:r>
            <a:r>
              <a:rPr lang="en-GB" sz="2400" dirty="0" err="1"/>
              <a:t>zbog</a:t>
            </a:r>
            <a:r>
              <a:rPr lang="en-GB" sz="2400" dirty="0"/>
              <a:t> </a:t>
            </a:r>
            <a:r>
              <a:rPr lang="en-GB" sz="2400" dirty="0" err="1"/>
              <a:t>izravnog</a:t>
            </a:r>
            <a:r>
              <a:rPr lang="en-GB" sz="2400" dirty="0"/>
              <a:t> </a:t>
            </a:r>
            <a:r>
              <a:rPr lang="en-GB" sz="2400" dirty="0" err="1"/>
              <a:t>djelovanja</a:t>
            </a:r>
            <a:r>
              <a:rPr lang="en-GB" sz="2400" dirty="0"/>
              <a:t> </a:t>
            </a:r>
            <a:r>
              <a:rPr lang="en-GB" sz="2400" dirty="0" err="1"/>
              <a:t>na</a:t>
            </a:r>
            <a:r>
              <a:rPr lang="en-GB" sz="2400" dirty="0"/>
              <a:t> </a:t>
            </a:r>
            <a:r>
              <a:rPr lang="en-GB" sz="2400" dirty="0" err="1"/>
              <a:t>hipotalamus</a:t>
            </a:r>
            <a:r>
              <a:rPr lang="en-GB" sz="2400" dirty="0"/>
              <a:t>. </a:t>
            </a:r>
          </a:p>
          <a:p>
            <a:endParaRPr lang="en-GB" sz="2400" dirty="0"/>
          </a:p>
          <a:p>
            <a:r>
              <a:rPr lang="en-GB" sz="2400" dirty="0" err="1"/>
              <a:t>Analozi</a:t>
            </a:r>
            <a:r>
              <a:rPr lang="en-GB" sz="2400" dirty="0"/>
              <a:t> GLP-1 </a:t>
            </a:r>
            <a:r>
              <a:rPr lang="en-GB" sz="2400" dirty="0" err="1"/>
              <a:t>također</a:t>
            </a:r>
            <a:r>
              <a:rPr lang="en-GB" sz="2400" dirty="0"/>
              <a:t> </a:t>
            </a:r>
            <a:r>
              <a:rPr lang="en-GB" sz="2400" dirty="0" err="1"/>
              <a:t>su</a:t>
            </a:r>
            <a:r>
              <a:rPr lang="en-GB" sz="2400" dirty="0"/>
              <a:t> </a:t>
            </a:r>
            <a:r>
              <a:rPr lang="en-GB" sz="2400" dirty="0" err="1"/>
              <a:t>pokazali</a:t>
            </a:r>
            <a:r>
              <a:rPr lang="en-GB" sz="2400" dirty="0"/>
              <a:t> </a:t>
            </a:r>
            <a:r>
              <a:rPr lang="en-GB" sz="2400" b="1" dirty="0" err="1"/>
              <a:t>nižu</a:t>
            </a:r>
            <a:r>
              <a:rPr lang="en-GB" sz="2400" b="1" dirty="0"/>
              <a:t> </a:t>
            </a:r>
            <a:r>
              <a:rPr lang="en-GB" sz="2400" b="1" dirty="0" err="1"/>
              <a:t>smrtnost</a:t>
            </a:r>
            <a:r>
              <a:rPr lang="en-GB" sz="2400" dirty="0"/>
              <a:t> od </a:t>
            </a:r>
            <a:r>
              <a:rPr lang="en-GB" sz="2400" dirty="0" err="1"/>
              <a:t>svih</a:t>
            </a:r>
            <a:r>
              <a:rPr lang="en-GB" sz="2400" dirty="0"/>
              <a:t> </a:t>
            </a:r>
            <a:r>
              <a:rPr lang="en-GB" sz="2400" dirty="0" err="1"/>
              <a:t>uzroka</a:t>
            </a:r>
            <a:r>
              <a:rPr lang="en-GB" sz="2400" dirty="0"/>
              <a:t>, </a:t>
            </a:r>
            <a:r>
              <a:rPr lang="en-GB" sz="2400" dirty="0" err="1"/>
              <a:t>kao</a:t>
            </a:r>
            <a:r>
              <a:rPr lang="en-GB" sz="2400" dirty="0"/>
              <a:t> </a:t>
            </a:r>
          </a:p>
          <a:p>
            <a:r>
              <a:rPr lang="en-GB" sz="2400" dirty="0" err="1"/>
              <a:t>smanjenje</a:t>
            </a:r>
            <a:r>
              <a:rPr lang="en-GB" sz="2400" dirty="0"/>
              <a:t> </a:t>
            </a:r>
            <a:r>
              <a:rPr lang="en-GB" sz="2400" dirty="0" err="1"/>
              <a:t>hemoglobina</a:t>
            </a:r>
            <a:r>
              <a:rPr lang="en-GB" sz="2400" dirty="0"/>
              <a:t> A1c od </a:t>
            </a:r>
            <a:r>
              <a:rPr lang="en-GB" sz="2400" dirty="0" err="1"/>
              <a:t>oko</a:t>
            </a:r>
            <a:r>
              <a:rPr lang="en-GB" sz="2400" dirty="0"/>
              <a:t> 1% u </a:t>
            </a:r>
            <a:r>
              <a:rPr lang="en-GB" sz="2400" dirty="0" err="1"/>
              <a:t>usporedbi</a:t>
            </a:r>
            <a:r>
              <a:rPr lang="en-GB" sz="2400" dirty="0"/>
              <a:t> s </a:t>
            </a:r>
            <a:r>
              <a:rPr lang="en-GB" sz="2400" dirty="0" err="1"/>
              <a:t>kontrolnim</a:t>
            </a:r>
            <a:r>
              <a:rPr lang="en-GB" sz="2400" dirty="0"/>
              <a:t> </a:t>
            </a:r>
            <a:r>
              <a:rPr lang="en-GB" sz="2400" dirty="0" err="1"/>
              <a:t>skupinama</a:t>
            </a:r>
            <a:r>
              <a:rPr lang="en-GB" sz="2400" dirty="0"/>
              <a:t> </a:t>
            </a:r>
            <a:r>
              <a:rPr lang="en-GB" sz="2400" dirty="0" err="1"/>
              <a:t>kod</a:t>
            </a:r>
            <a:r>
              <a:rPr lang="en-GB" sz="2400" dirty="0"/>
              <a:t> </a:t>
            </a:r>
            <a:r>
              <a:rPr lang="en-GB" sz="2400" dirty="0" err="1"/>
              <a:t>pacijenata</a:t>
            </a:r>
            <a:r>
              <a:rPr lang="en-GB" sz="2400" dirty="0"/>
              <a:t> s </a:t>
            </a:r>
            <a:r>
              <a:rPr lang="en-GB" sz="2400" dirty="0" err="1"/>
              <a:t>dijabetesom</a:t>
            </a:r>
            <a:r>
              <a:rPr lang="en-GB" sz="2400" dirty="0"/>
              <a:t> </a:t>
            </a:r>
            <a:r>
              <a:rPr lang="en-GB" sz="2400" dirty="0" err="1"/>
              <a:t>melitusom</a:t>
            </a:r>
            <a:r>
              <a:rPr lang="en-GB" sz="2400" dirty="0"/>
              <a:t> </a:t>
            </a:r>
            <a:r>
              <a:rPr lang="en-GB" sz="2400" dirty="0" err="1"/>
              <a:t>tipa</a:t>
            </a:r>
            <a:r>
              <a:rPr lang="en-GB" sz="2400" dirty="0"/>
              <a:t> 2.</a:t>
            </a:r>
          </a:p>
          <a:p>
            <a:endParaRPr lang="hr-H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D5ADAEB-424C-80C7-6A2F-7D0B0A930D9D}"/>
              </a:ext>
            </a:extLst>
          </p:cNvPr>
          <p:cNvSpPr txBox="1"/>
          <p:nvPr/>
        </p:nvSpPr>
        <p:spPr>
          <a:xfrm>
            <a:off x="0" y="1958009"/>
            <a:ext cx="36476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5400" dirty="0"/>
              <a:t>GLP-1RA i još …</a:t>
            </a:r>
          </a:p>
        </p:txBody>
      </p:sp>
    </p:spTree>
    <p:extLst>
      <p:ext uri="{BB962C8B-B14F-4D97-AF65-F5344CB8AC3E}">
        <p14:creationId xmlns:p14="http://schemas.microsoft.com/office/powerpoint/2010/main" val="1806560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EBC93E34-0B44-FF34-0179-898670D130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18775" y="128337"/>
            <a:ext cx="4512000" cy="4876800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sz="2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Dulaglutide - once weekly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2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Albiglutide - once weekly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2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Liraglutide - once daily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2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Semaglutide</a:t>
            </a:r>
            <a:r>
              <a:rPr lang="en-GB" sz="2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- one weekly subcutaneously, daily orally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2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Exenatide BID - twice daily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2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Exenatide QW - once weekly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2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Lixisenatide</a:t>
            </a:r>
            <a:r>
              <a:rPr lang="en-GB" sz="2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- once daily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2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Tirzepatide</a:t>
            </a:r>
            <a:r>
              <a:rPr lang="en-GB" sz="2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- once weekly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A1B3950-E796-3567-D502-7D0E36E1008C}"/>
              </a:ext>
            </a:extLst>
          </p:cNvPr>
          <p:cNvSpPr txBox="1"/>
          <p:nvPr/>
        </p:nvSpPr>
        <p:spPr>
          <a:xfrm>
            <a:off x="0" y="2109450"/>
            <a:ext cx="356814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5400" dirty="0"/>
              <a:t>GLP-1RA</a:t>
            </a:r>
          </a:p>
        </p:txBody>
      </p:sp>
      <p:sp>
        <p:nvSpPr>
          <p:cNvPr id="2" name="Frame 1">
            <a:extLst>
              <a:ext uri="{FF2B5EF4-FFF2-40B4-BE49-F238E27FC236}">
                <a16:creationId xmlns:a16="http://schemas.microsoft.com/office/drawing/2014/main" xmlns="" id="{E9EC28A0-8D8F-BA8C-B9BE-63E08A676DE3}"/>
              </a:ext>
            </a:extLst>
          </p:cNvPr>
          <p:cNvSpPr/>
          <p:nvPr/>
        </p:nvSpPr>
        <p:spPr>
          <a:xfrm>
            <a:off x="4414345" y="1429407"/>
            <a:ext cx="1618593" cy="399393"/>
          </a:xfrm>
          <a:prstGeom prst="frame">
            <a:avLst>
              <a:gd name="adj1" fmla="val 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>
              <a:solidFill>
                <a:schemeClr val="tx1"/>
              </a:solidFill>
            </a:endParaRPr>
          </a:p>
        </p:txBody>
      </p:sp>
      <p:sp>
        <p:nvSpPr>
          <p:cNvPr id="4" name="Frame 3">
            <a:extLst>
              <a:ext uri="{FF2B5EF4-FFF2-40B4-BE49-F238E27FC236}">
                <a16:creationId xmlns:a16="http://schemas.microsoft.com/office/drawing/2014/main" xmlns="" id="{4CB4E1B9-E5E9-8ED9-C5F3-02EA56EF88DB}"/>
              </a:ext>
            </a:extLst>
          </p:cNvPr>
          <p:cNvSpPr/>
          <p:nvPr/>
        </p:nvSpPr>
        <p:spPr>
          <a:xfrm>
            <a:off x="4382814" y="3773214"/>
            <a:ext cx="1839310" cy="472965"/>
          </a:xfrm>
          <a:prstGeom prst="frame">
            <a:avLst>
              <a:gd name="adj1" fmla="val 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>
              <a:solidFill>
                <a:schemeClr val="tx1"/>
              </a:solidFill>
            </a:endParaRPr>
          </a:p>
        </p:txBody>
      </p:sp>
      <p:sp>
        <p:nvSpPr>
          <p:cNvPr id="6" name="Frame 5">
            <a:extLst>
              <a:ext uri="{FF2B5EF4-FFF2-40B4-BE49-F238E27FC236}">
                <a16:creationId xmlns:a16="http://schemas.microsoft.com/office/drawing/2014/main" xmlns="" id="{9953AB11-D945-866B-3932-50BDA6D41C0B}"/>
              </a:ext>
            </a:extLst>
          </p:cNvPr>
          <p:cNvSpPr/>
          <p:nvPr/>
        </p:nvSpPr>
        <p:spPr>
          <a:xfrm>
            <a:off x="4414345" y="578069"/>
            <a:ext cx="1702676" cy="451945"/>
          </a:xfrm>
          <a:prstGeom prst="frame">
            <a:avLst>
              <a:gd name="adj1" fmla="val 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>
              <a:solidFill>
                <a:schemeClr val="tx1"/>
              </a:solidFill>
            </a:endParaRPr>
          </a:p>
        </p:txBody>
      </p:sp>
      <p:sp>
        <p:nvSpPr>
          <p:cNvPr id="7" name="Frame 6">
            <a:extLst>
              <a:ext uri="{FF2B5EF4-FFF2-40B4-BE49-F238E27FC236}">
                <a16:creationId xmlns:a16="http://schemas.microsoft.com/office/drawing/2014/main" xmlns="" id="{18C7953B-65AA-07EE-EBB3-47F140B85AF8}"/>
              </a:ext>
            </a:extLst>
          </p:cNvPr>
          <p:cNvSpPr/>
          <p:nvPr/>
        </p:nvSpPr>
        <p:spPr>
          <a:xfrm>
            <a:off x="4414345" y="1828800"/>
            <a:ext cx="1807779" cy="451945"/>
          </a:xfrm>
          <a:prstGeom prst="frame">
            <a:avLst>
              <a:gd name="adj1" fmla="val 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0180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BAF0D3BF-1860-6FAF-DA12-B189DB1E79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98986" y="180841"/>
            <a:ext cx="5145014" cy="4780548"/>
          </a:xfrm>
        </p:spPr>
        <p:txBody>
          <a:bodyPr/>
          <a:lstStyle/>
          <a:p>
            <a:pPr algn="l"/>
            <a:r>
              <a:rPr lang="en-GB" b="0" i="0" u="none" strike="noStrike" dirty="0">
                <a:solidFill>
                  <a:srgbClr val="001966"/>
                </a:solidFill>
                <a:effectLst/>
                <a:latin typeface="apis"/>
              </a:rPr>
              <a:t>Kao </a:t>
            </a:r>
            <a:r>
              <a:rPr lang="en-GB" b="0" i="0" u="none" strike="noStrike" dirty="0" err="1">
                <a:solidFill>
                  <a:srgbClr val="001966"/>
                </a:solidFill>
                <a:effectLst/>
                <a:latin typeface="apis"/>
              </a:rPr>
              <a:t>i</a:t>
            </a:r>
            <a:r>
              <a:rPr lang="en-GB" b="0" i="0" u="none" strike="noStrike" dirty="0">
                <a:solidFill>
                  <a:srgbClr val="001966"/>
                </a:solidFill>
                <a:effectLst/>
                <a:latin typeface="apis"/>
              </a:rPr>
              <a:t> </a:t>
            </a:r>
            <a:r>
              <a:rPr lang="en-GB" b="0" i="0" u="none" strike="noStrike" dirty="0" err="1">
                <a:solidFill>
                  <a:srgbClr val="001966"/>
                </a:solidFill>
                <a:effectLst/>
                <a:latin typeface="apis"/>
              </a:rPr>
              <a:t>svi</a:t>
            </a:r>
            <a:r>
              <a:rPr lang="en-GB" b="0" i="0" u="none" strike="noStrike" dirty="0">
                <a:solidFill>
                  <a:srgbClr val="001966"/>
                </a:solidFill>
                <a:effectLst/>
                <a:latin typeface="apis"/>
              </a:rPr>
              <a:t> </a:t>
            </a:r>
            <a:r>
              <a:rPr lang="en-GB" b="0" i="0" u="none" strike="noStrike" dirty="0" err="1">
                <a:solidFill>
                  <a:srgbClr val="001966"/>
                </a:solidFill>
                <a:effectLst/>
                <a:latin typeface="apis"/>
              </a:rPr>
              <a:t>lijekovi</a:t>
            </a:r>
            <a:r>
              <a:rPr lang="en-GB" b="0" i="0" u="none" strike="noStrike" dirty="0">
                <a:solidFill>
                  <a:srgbClr val="001966"/>
                </a:solidFill>
                <a:effectLst/>
                <a:latin typeface="apis"/>
              </a:rPr>
              <a:t>, </a:t>
            </a:r>
            <a:r>
              <a:rPr lang="en-GB" b="0" i="0" u="none" strike="noStrike" dirty="0" err="1">
                <a:solidFill>
                  <a:srgbClr val="001966"/>
                </a:solidFill>
                <a:effectLst/>
                <a:latin typeface="apis"/>
              </a:rPr>
              <a:t>i</a:t>
            </a:r>
            <a:r>
              <a:rPr lang="en-GB" b="0" i="0" u="none" strike="noStrike" dirty="0">
                <a:solidFill>
                  <a:srgbClr val="001966"/>
                </a:solidFill>
                <a:effectLst/>
                <a:latin typeface="apis"/>
              </a:rPr>
              <a:t> GLP-1 </a:t>
            </a:r>
            <a:r>
              <a:rPr lang="en-GB" b="0" i="0" u="none" strike="noStrike" dirty="0" err="1">
                <a:solidFill>
                  <a:srgbClr val="001966"/>
                </a:solidFill>
                <a:effectLst/>
                <a:latin typeface="apis"/>
              </a:rPr>
              <a:t>može</a:t>
            </a:r>
            <a:r>
              <a:rPr lang="en-GB" b="0" i="0" u="none" strike="noStrike" dirty="0">
                <a:solidFill>
                  <a:srgbClr val="001966"/>
                </a:solidFill>
                <a:effectLst/>
                <a:latin typeface="apis"/>
              </a:rPr>
              <a:t> </a:t>
            </a:r>
            <a:r>
              <a:rPr lang="en-GB" b="0" i="0" u="none" strike="noStrike" dirty="0" err="1">
                <a:solidFill>
                  <a:srgbClr val="001966"/>
                </a:solidFill>
                <a:effectLst/>
                <a:latin typeface="apis"/>
              </a:rPr>
              <a:t>izazvati</a:t>
            </a:r>
            <a:r>
              <a:rPr lang="en-GB" b="0" i="0" u="none" strike="noStrike" dirty="0">
                <a:solidFill>
                  <a:srgbClr val="001966"/>
                </a:solidFill>
                <a:effectLst/>
                <a:latin typeface="apis"/>
              </a:rPr>
              <a:t> </a:t>
            </a:r>
            <a:r>
              <a:rPr lang="en-GB" b="0" i="0" u="none" strike="noStrike" dirty="0" err="1">
                <a:solidFill>
                  <a:srgbClr val="001966"/>
                </a:solidFill>
                <a:effectLst/>
                <a:latin typeface="apis"/>
              </a:rPr>
              <a:t>nuspojave</a:t>
            </a:r>
            <a:r>
              <a:rPr lang="en-GB" b="0" i="0" u="none" strike="noStrike" dirty="0">
                <a:solidFill>
                  <a:srgbClr val="001966"/>
                </a:solidFill>
                <a:effectLst/>
                <a:latin typeface="apis"/>
              </a:rPr>
              <a:t>, </a:t>
            </a:r>
            <a:r>
              <a:rPr lang="en-GB" b="0" i="0" u="none" strike="noStrike" dirty="0" err="1">
                <a:solidFill>
                  <a:srgbClr val="001966"/>
                </a:solidFill>
                <a:effectLst/>
                <a:latin typeface="apis"/>
              </a:rPr>
              <a:t>iako</a:t>
            </a:r>
            <a:r>
              <a:rPr lang="en-GB" b="0" i="0" u="none" strike="noStrike" dirty="0">
                <a:solidFill>
                  <a:srgbClr val="001966"/>
                </a:solidFill>
                <a:effectLst/>
                <a:latin typeface="apis"/>
              </a:rPr>
              <a:t> se one ne </a:t>
            </a:r>
            <a:r>
              <a:rPr lang="en-GB" b="0" i="0" u="none" strike="noStrike" dirty="0" err="1">
                <a:solidFill>
                  <a:srgbClr val="001966"/>
                </a:solidFill>
                <a:effectLst/>
                <a:latin typeface="apis"/>
              </a:rPr>
              <a:t>javljaju</a:t>
            </a:r>
            <a:r>
              <a:rPr lang="en-GB" b="0" i="0" u="none" strike="noStrike" dirty="0">
                <a:solidFill>
                  <a:srgbClr val="001966"/>
                </a:solidFill>
                <a:effectLst/>
                <a:latin typeface="apis"/>
              </a:rPr>
              <a:t> </a:t>
            </a:r>
            <a:r>
              <a:rPr lang="en-GB" b="0" i="0" u="none" strike="noStrike" dirty="0" err="1">
                <a:solidFill>
                  <a:srgbClr val="001966"/>
                </a:solidFill>
                <a:effectLst/>
                <a:latin typeface="apis"/>
              </a:rPr>
              <a:t>kod</a:t>
            </a:r>
            <a:r>
              <a:rPr lang="en-GB" b="0" i="0" u="none" strike="noStrike" dirty="0">
                <a:solidFill>
                  <a:srgbClr val="001966"/>
                </a:solidFill>
                <a:effectLst/>
                <a:latin typeface="apis"/>
              </a:rPr>
              <a:t> </a:t>
            </a:r>
            <a:r>
              <a:rPr lang="en-GB" b="0" i="0" u="none" strike="noStrike" dirty="0" err="1">
                <a:solidFill>
                  <a:srgbClr val="001966"/>
                </a:solidFill>
                <a:effectLst/>
                <a:latin typeface="apis"/>
              </a:rPr>
              <a:t>svakoga</a:t>
            </a:r>
            <a:r>
              <a:rPr lang="en-GB" b="0" i="0" u="none" strike="noStrike" dirty="0">
                <a:solidFill>
                  <a:srgbClr val="001966"/>
                </a:solidFill>
                <a:effectLst/>
                <a:latin typeface="apis"/>
              </a:rPr>
              <a:t>. </a:t>
            </a:r>
            <a:r>
              <a:rPr lang="en-GB" b="0" i="0" u="none" strike="noStrike" dirty="0" err="1">
                <a:solidFill>
                  <a:srgbClr val="001966"/>
                </a:solidFill>
                <a:effectLst/>
                <a:latin typeface="apis"/>
              </a:rPr>
              <a:t>Česte</a:t>
            </a:r>
            <a:r>
              <a:rPr lang="en-GB" b="0" i="0" u="none" strike="noStrike" dirty="0">
                <a:solidFill>
                  <a:srgbClr val="001966"/>
                </a:solidFill>
                <a:effectLst/>
                <a:latin typeface="apis"/>
              </a:rPr>
              <a:t> </a:t>
            </a:r>
            <a:r>
              <a:rPr lang="en-GB" b="0" i="0" u="none" strike="noStrike" dirty="0" err="1">
                <a:solidFill>
                  <a:srgbClr val="001966"/>
                </a:solidFill>
                <a:effectLst/>
                <a:latin typeface="apis"/>
              </a:rPr>
              <a:t>nuspojave</a:t>
            </a:r>
            <a:r>
              <a:rPr lang="en-GB" b="0" i="0" u="none" strike="noStrike" dirty="0">
                <a:solidFill>
                  <a:srgbClr val="001966"/>
                </a:solidFill>
                <a:effectLst/>
                <a:latin typeface="apis"/>
              </a:rPr>
              <a:t> GLP-1 </a:t>
            </a:r>
            <a:r>
              <a:rPr lang="en-GB" b="0" i="0" u="none" strike="noStrike" dirty="0" err="1">
                <a:solidFill>
                  <a:srgbClr val="001966"/>
                </a:solidFill>
                <a:effectLst/>
                <a:latin typeface="apis"/>
              </a:rPr>
              <a:t>uključuju</a:t>
            </a:r>
            <a:r>
              <a:rPr lang="en-GB" b="0" i="0" u="none" strike="noStrike" dirty="0">
                <a:solidFill>
                  <a:srgbClr val="001966"/>
                </a:solidFill>
                <a:effectLst/>
                <a:latin typeface="apis"/>
              </a:rPr>
              <a:t>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1966"/>
                </a:solidFill>
                <a:latin typeface="apis"/>
              </a:rPr>
              <a:t>GI </a:t>
            </a:r>
            <a:r>
              <a:rPr lang="en-GB" dirty="0" err="1">
                <a:solidFill>
                  <a:srgbClr val="001966"/>
                </a:solidFill>
                <a:latin typeface="apis"/>
              </a:rPr>
              <a:t>smetnje</a:t>
            </a:r>
            <a:endParaRPr lang="en-GB" dirty="0">
              <a:solidFill>
                <a:srgbClr val="001966"/>
              </a:solidFill>
              <a:latin typeface="apis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GB" dirty="0" err="1">
                <a:solidFill>
                  <a:srgbClr val="001966"/>
                </a:solidFill>
                <a:latin typeface="apis"/>
              </a:rPr>
              <a:t>Vrtoglavica</a:t>
            </a:r>
            <a:endParaRPr lang="en-GB" dirty="0">
              <a:solidFill>
                <a:srgbClr val="001966"/>
              </a:solidFill>
              <a:latin typeface="apis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1966"/>
                </a:solidFill>
                <a:latin typeface="apis"/>
              </a:rPr>
              <a:t>Blaga </a:t>
            </a:r>
            <a:r>
              <a:rPr lang="en-GB" dirty="0" err="1">
                <a:solidFill>
                  <a:srgbClr val="001966"/>
                </a:solidFill>
                <a:latin typeface="apis"/>
              </a:rPr>
              <a:t>tahikardija</a:t>
            </a:r>
            <a:r>
              <a:rPr lang="en-GB" dirty="0">
                <a:solidFill>
                  <a:srgbClr val="001966"/>
                </a:solidFill>
                <a:latin typeface="apis"/>
              </a:rPr>
              <a:t>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dirty="0" err="1">
                <a:solidFill>
                  <a:srgbClr val="001966"/>
                </a:solidFill>
                <a:latin typeface="apis"/>
              </a:rPr>
              <a:t>Infekcije</a:t>
            </a:r>
            <a:r>
              <a:rPr lang="en-GB" dirty="0">
                <a:solidFill>
                  <a:srgbClr val="001966"/>
                </a:solidFill>
                <a:latin typeface="apis"/>
              </a:rPr>
              <a:t>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dirty="0" err="1">
                <a:solidFill>
                  <a:srgbClr val="001966"/>
                </a:solidFill>
                <a:latin typeface="apis"/>
              </a:rPr>
              <a:t>Glavobolje</a:t>
            </a:r>
            <a:r>
              <a:rPr lang="en-GB" dirty="0">
                <a:solidFill>
                  <a:srgbClr val="001966"/>
                </a:solidFill>
                <a:latin typeface="apis"/>
              </a:rPr>
              <a:t>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 u="none" strike="noStrike" dirty="0" err="1">
                <a:solidFill>
                  <a:srgbClr val="001966"/>
                </a:solidFill>
                <a:effectLst/>
                <a:latin typeface="apis"/>
              </a:rPr>
              <a:t>Nizak</a:t>
            </a:r>
            <a:r>
              <a:rPr lang="en-GB" b="0" i="0" u="none" strike="noStrike" dirty="0">
                <a:solidFill>
                  <a:srgbClr val="001966"/>
                </a:solidFill>
                <a:effectLst/>
                <a:latin typeface="apis"/>
              </a:rPr>
              <a:t> </a:t>
            </a:r>
            <a:r>
              <a:rPr lang="en-GB" b="0" i="0" u="none" strike="noStrike" dirty="0" err="1">
                <a:solidFill>
                  <a:srgbClr val="001966"/>
                </a:solidFill>
                <a:effectLst/>
                <a:latin typeface="apis"/>
              </a:rPr>
              <a:t>nivo</a:t>
            </a:r>
            <a:r>
              <a:rPr lang="en-GB" b="0" i="0" u="none" strike="noStrike" dirty="0">
                <a:solidFill>
                  <a:srgbClr val="001966"/>
                </a:solidFill>
                <a:effectLst/>
                <a:latin typeface="apis"/>
              </a:rPr>
              <a:t> GUK a je </a:t>
            </a:r>
            <a:r>
              <a:rPr lang="en-GB" b="0" i="0" u="none" strike="noStrike" dirty="0" err="1">
                <a:solidFill>
                  <a:srgbClr val="001966"/>
                </a:solidFill>
                <a:effectLst/>
                <a:latin typeface="apis"/>
              </a:rPr>
              <a:t>češći</a:t>
            </a:r>
            <a:r>
              <a:rPr lang="en-GB" b="0" i="0" u="none" strike="noStrike" dirty="0">
                <a:solidFill>
                  <a:srgbClr val="001966"/>
                </a:solidFill>
                <a:effectLst/>
                <a:latin typeface="apis"/>
              </a:rPr>
              <a:t> </a:t>
            </a:r>
            <a:r>
              <a:rPr lang="en-GB" b="0" i="0" u="none" strike="noStrike" dirty="0" err="1">
                <a:solidFill>
                  <a:srgbClr val="001966"/>
                </a:solidFill>
                <a:effectLst/>
                <a:latin typeface="apis"/>
              </a:rPr>
              <a:t>kada</a:t>
            </a:r>
            <a:r>
              <a:rPr lang="en-GB" b="0" i="0" u="none" strike="noStrike" dirty="0">
                <a:solidFill>
                  <a:srgbClr val="001966"/>
                </a:solidFill>
                <a:effectLst/>
                <a:latin typeface="apis"/>
              </a:rPr>
              <a:t> se GLP-1 </a:t>
            </a:r>
            <a:r>
              <a:rPr lang="en-GB" b="0" i="0" u="none" strike="noStrike" dirty="0" err="1">
                <a:solidFill>
                  <a:srgbClr val="001966"/>
                </a:solidFill>
                <a:effectLst/>
                <a:latin typeface="apis"/>
              </a:rPr>
              <a:t>koristi</a:t>
            </a:r>
            <a:r>
              <a:rPr lang="en-GB" b="0" i="0" u="none" strike="noStrike" dirty="0">
                <a:solidFill>
                  <a:srgbClr val="001966"/>
                </a:solidFill>
                <a:effectLst/>
                <a:latin typeface="apis"/>
              </a:rPr>
              <a:t> s </a:t>
            </a:r>
            <a:r>
              <a:rPr lang="en-GB" b="0" i="0" u="none" strike="noStrike" dirty="0" err="1">
                <a:solidFill>
                  <a:srgbClr val="001966"/>
                </a:solidFill>
                <a:effectLst/>
                <a:latin typeface="apis"/>
              </a:rPr>
              <a:t>drugim</a:t>
            </a:r>
            <a:r>
              <a:rPr lang="en-GB" b="0" i="0" u="none" strike="noStrike" dirty="0">
                <a:solidFill>
                  <a:srgbClr val="001966"/>
                </a:solidFill>
                <a:effectLst/>
                <a:latin typeface="apis"/>
              </a:rPr>
              <a:t> </a:t>
            </a:r>
            <a:r>
              <a:rPr lang="en-GB" b="0" i="0" u="none" strike="noStrike" dirty="0" err="1">
                <a:solidFill>
                  <a:srgbClr val="001966"/>
                </a:solidFill>
                <a:effectLst/>
                <a:latin typeface="apis"/>
              </a:rPr>
              <a:t>antidijabetičkim</a:t>
            </a:r>
            <a:r>
              <a:rPr lang="en-GB" b="0" i="0" u="none" strike="noStrike" dirty="0">
                <a:solidFill>
                  <a:srgbClr val="001966"/>
                </a:solidFill>
                <a:effectLst/>
                <a:latin typeface="apis"/>
              </a:rPr>
              <a:t> </a:t>
            </a:r>
            <a:r>
              <a:rPr lang="en-GB" b="0" i="0" u="none" strike="noStrike" dirty="0" err="1">
                <a:solidFill>
                  <a:srgbClr val="001966"/>
                </a:solidFill>
                <a:effectLst/>
                <a:latin typeface="apis"/>
              </a:rPr>
              <a:t>lijekovima</a:t>
            </a:r>
            <a:r>
              <a:rPr lang="en-GB" b="0" i="0" u="none" strike="noStrike" dirty="0">
                <a:solidFill>
                  <a:srgbClr val="001966"/>
                </a:solidFill>
                <a:effectLst/>
                <a:latin typeface="apis"/>
              </a:rPr>
              <a:t>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r-HR" dirty="0">
                <a:solidFill>
                  <a:srgbClr val="001966"/>
                </a:solidFill>
                <a:latin typeface="apis"/>
              </a:rPr>
              <a:t>Svrbež i </a:t>
            </a:r>
            <a:r>
              <a:rPr lang="hr-HR" dirty="0" err="1">
                <a:solidFill>
                  <a:srgbClr val="001966"/>
                </a:solidFill>
                <a:latin typeface="apis"/>
              </a:rPr>
              <a:t>eritem</a:t>
            </a:r>
            <a:r>
              <a:rPr lang="hr-HR" dirty="0">
                <a:solidFill>
                  <a:srgbClr val="001966"/>
                </a:solidFill>
                <a:latin typeface="apis"/>
              </a:rPr>
              <a:t> na mjestu </a:t>
            </a:r>
            <a:r>
              <a:rPr lang="hr-HR" dirty="0" err="1">
                <a:solidFill>
                  <a:srgbClr val="001966"/>
                </a:solidFill>
                <a:latin typeface="apis"/>
              </a:rPr>
              <a:t>injiciranja</a:t>
            </a:r>
            <a:endParaRPr lang="hr-HR" dirty="0">
              <a:solidFill>
                <a:srgbClr val="001966"/>
              </a:solidFill>
              <a:latin typeface="api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28170D3-8685-3B71-55E7-2E173D1D7482}"/>
              </a:ext>
            </a:extLst>
          </p:cNvPr>
          <p:cNvSpPr txBox="1"/>
          <p:nvPr/>
        </p:nvSpPr>
        <p:spPr>
          <a:xfrm>
            <a:off x="0" y="2109450"/>
            <a:ext cx="356814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5400" dirty="0"/>
              <a:t>GLP-1RA</a:t>
            </a:r>
          </a:p>
        </p:txBody>
      </p:sp>
    </p:spTree>
    <p:extLst>
      <p:ext uri="{BB962C8B-B14F-4D97-AF65-F5344CB8AC3E}">
        <p14:creationId xmlns:p14="http://schemas.microsoft.com/office/powerpoint/2010/main" val="1086969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BAF0D3BF-1860-6FAF-DA12-B189DB1E79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98986" y="180841"/>
            <a:ext cx="5145014" cy="4780548"/>
          </a:xfrm>
        </p:spPr>
        <p:txBody>
          <a:bodyPr/>
          <a:lstStyle/>
          <a:p>
            <a:pPr algn="l"/>
            <a:r>
              <a:rPr lang="hr-HR" dirty="0">
                <a:solidFill>
                  <a:srgbClr val="001966"/>
                </a:solidFill>
                <a:latin typeface="apis"/>
              </a:rPr>
              <a:t>Kontraindikacije uključuju:</a:t>
            </a:r>
          </a:p>
          <a:p>
            <a:pPr marL="482600" indent="-342900" algn="l">
              <a:buFont typeface="Arial" panose="020B0604020202020204" pitchFamily="34" charset="0"/>
              <a:buChar char="•"/>
            </a:pPr>
            <a:r>
              <a:rPr lang="hr-HR" dirty="0">
                <a:solidFill>
                  <a:srgbClr val="001966"/>
                </a:solidFill>
                <a:latin typeface="apis"/>
              </a:rPr>
              <a:t>preosjetljivost </a:t>
            </a:r>
          </a:p>
          <a:p>
            <a:pPr marL="482600" indent="-342900" algn="l">
              <a:buFont typeface="Arial" panose="020B0604020202020204" pitchFamily="34" charset="0"/>
              <a:buChar char="•"/>
            </a:pPr>
            <a:r>
              <a:rPr lang="hr-HR" dirty="0">
                <a:solidFill>
                  <a:srgbClr val="001966"/>
                </a:solidFill>
                <a:latin typeface="apis"/>
              </a:rPr>
              <a:t>Trudnoću</a:t>
            </a:r>
          </a:p>
          <a:p>
            <a:pPr marL="482600" indent="-342900" algn="l">
              <a:buFont typeface="Arial" panose="020B0604020202020204" pitchFamily="34" charset="0"/>
              <a:buChar char="•"/>
            </a:pPr>
            <a:r>
              <a:rPr lang="hr-HR" dirty="0">
                <a:solidFill>
                  <a:srgbClr val="001966"/>
                </a:solidFill>
                <a:latin typeface="apis"/>
              </a:rPr>
              <a:t>pacijenti s teškim gastrointestinalnim bolestima poput </a:t>
            </a:r>
            <a:r>
              <a:rPr lang="hr-HR" dirty="0" err="1">
                <a:solidFill>
                  <a:srgbClr val="001966"/>
                </a:solidFill>
                <a:latin typeface="apis"/>
              </a:rPr>
              <a:t>gastropareze</a:t>
            </a:r>
            <a:r>
              <a:rPr lang="hr-HR" dirty="0">
                <a:solidFill>
                  <a:srgbClr val="001966"/>
                </a:solidFill>
                <a:latin typeface="apis"/>
              </a:rPr>
              <a:t> i upalne bolesti crijeva trebaju izbjegavati </a:t>
            </a:r>
            <a:r>
              <a:rPr lang="hr-HR" dirty="0" err="1">
                <a:solidFill>
                  <a:srgbClr val="001966"/>
                </a:solidFill>
                <a:latin typeface="apis"/>
              </a:rPr>
              <a:t>analoge</a:t>
            </a:r>
            <a:r>
              <a:rPr lang="hr-HR" dirty="0">
                <a:solidFill>
                  <a:srgbClr val="001966"/>
                </a:solidFill>
                <a:latin typeface="apis"/>
              </a:rPr>
              <a:t> GLP-1.</a:t>
            </a:r>
          </a:p>
          <a:p>
            <a:pPr marL="482600" indent="-342900" algn="l">
              <a:buFont typeface="Arial" panose="020B0604020202020204" pitchFamily="34" charset="0"/>
              <a:buChar char="•"/>
            </a:pPr>
            <a:r>
              <a:rPr lang="hr-HR" dirty="0">
                <a:solidFill>
                  <a:srgbClr val="001966"/>
                </a:solidFill>
                <a:latin typeface="apis"/>
              </a:rPr>
              <a:t>Istraživanja utjecaja na štitnjaču ??? (kod glodavaca Ca štitnjače)</a:t>
            </a:r>
          </a:p>
          <a:p>
            <a:pPr marL="482600" indent="-342900" algn="l">
              <a:buFont typeface="Arial" panose="020B0604020202020204" pitchFamily="34" charset="0"/>
              <a:buChar char="•"/>
            </a:pPr>
            <a:r>
              <a:rPr lang="hr-HR" dirty="0">
                <a:solidFill>
                  <a:srgbClr val="001966"/>
                </a:solidFill>
                <a:latin typeface="apis"/>
              </a:rPr>
              <a:t>Akutni </a:t>
            </a:r>
            <a:r>
              <a:rPr lang="hr-HR" dirty="0" err="1">
                <a:solidFill>
                  <a:srgbClr val="001966"/>
                </a:solidFill>
                <a:latin typeface="apis"/>
              </a:rPr>
              <a:t>pankreatitis</a:t>
            </a:r>
            <a:endParaRPr lang="hr-HR" dirty="0">
              <a:solidFill>
                <a:srgbClr val="001966"/>
              </a:solidFill>
              <a:latin typeface="api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28170D3-8685-3B71-55E7-2E173D1D7482}"/>
              </a:ext>
            </a:extLst>
          </p:cNvPr>
          <p:cNvSpPr txBox="1"/>
          <p:nvPr/>
        </p:nvSpPr>
        <p:spPr>
          <a:xfrm>
            <a:off x="0" y="2109450"/>
            <a:ext cx="356814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5400" dirty="0"/>
              <a:t>GLP-1RA</a:t>
            </a:r>
          </a:p>
        </p:txBody>
      </p:sp>
    </p:spTree>
    <p:extLst>
      <p:ext uri="{BB962C8B-B14F-4D97-AF65-F5344CB8AC3E}">
        <p14:creationId xmlns:p14="http://schemas.microsoft.com/office/powerpoint/2010/main" val="2322108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50"/>
          <p:cNvSpPr txBox="1">
            <a:spLocks noGrp="1"/>
          </p:cNvSpPr>
          <p:nvPr>
            <p:ph type="subTitle" idx="1"/>
          </p:nvPr>
        </p:nvSpPr>
        <p:spPr>
          <a:xfrm>
            <a:off x="4783975" y="898358"/>
            <a:ext cx="4568572" cy="296779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hr-HR" sz="2400" dirty="0">
                <a:latin typeface="+mj-lt"/>
              </a:rPr>
              <a:t>Djeluju blokirajući DPP enzim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latin typeface="+mj-lt"/>
              </a:rPr>
              <a:t>DPP-4 </a:t>
            </a:r>
            <a:r>
              <a:rPr lang="en-GB" sz="2400" dirty="0" err="1">
                <a:latin typeface="+mj-lt"/>
              </a:rPr>
              <a:t>ima</a:t>
            </a:r>
            <a:r>
              <a:rPr lang="en-GB" sz="2400" dirty="0">
                <a:latin typeface="+mj-lt"/>
              </a:rPr>
              <a:t> </a:t>
            </a:r>
            <a:r>
              <a:rPr lang="en-GB" sz="2400" dirty="0" err="1">
                <a:latin typeface="+mj-lt"/>
              </a:rPr>
              <a:t>dva</a:t>
            </a:r>
            <a:r>
              <a:rPr lang="en-GB" sz="2400" dirty="0">
                <a:latin typeface="+mj-lt"/>
              </a:rPr>
              <a:t> </a:t>
            </a:r>
            <a:r>
              <a:rPr lang="en-GB" sz="2400" dirty="0" err="1">
                <a:latin typeface="+mj-lt"/>
              </a:rPr>
              <a:t>mehanizma</a:t>
            </a:r>
            <a:r>
              <a:rPr lang="en-GB" sz="2400" dirty="0">
                <a:latin typeface="+mj-lt"/>
              </a:rPr>
              <a:t> </a:t>
            </a:r>
            <a:r>
              <a:rPr lang="en-GB" sz="2400" dirty="0" err="1">
                <a:latin typeface="+mj-lt"/>
              </a:rPr>
              <a:t>djelovanja</a:t>
            </a:r>
            <a:r>
              <a:rPr lang="en-GB" sz="2400" dirty="0">
                <a:latin typeface="+mj-lt"/>
              </a:rPr>
              <a:t>: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+mj-lt"/>
              </a:rPr>
              <a:t>DPP-4 </a:t>
            </a:r>
            <a:r>
              <a:rPr lang="en-GB" sz="2000" dirty="0" err="1">
                <a:latin typeface="+mj-lt"/>
              </a:rPr>
              <a:t>može</a:t>
            </a:r>
            <a:r>
              <a:rPr lang="en-GB" sz="2000" dirty="0">
                <a:latin typeface="+mj-lt"/>
              </a:rPr>
              <a:t> </a:t>
            </a:r>
            <a:r>
              <a:rPr lang="en-GB" sz="2000" dirty="0" err="1">
                <a:latin typeface="+mj-lt"/>
              </a:rPr>
              <a:t>slobodno</a:t>
            </a:r>
            <a:r>
              <a:rPr lang="en-GB" sz="2000" dirty="0">
                <a:latin typeface="+mj-lt"/>
              </a:rPr>
              <a:t> </a:t>
            </a:r>
            <a:r>
              <a:rPr lang="en-GB" sz="2000" dirty="0" err="1">
                <a:latin typeface="+mj-lt"/>
              </a:rPr>
              <a:t>cirkulirati</a:t>
            </a:r>
            <a:r>
              <a:rPr lang="en-GB" sz="2000" dirty="0">
                <a:latin typeface="+mj-lt"/>
              </a:rPr>
              <a:t> </a:t>
            </a:r>
            <a:r>
              <a:rPr lang="en-GB" sz="2000" dirty="0" err="1">
                <a:latin typeface="+mj-lt"/>
              </a:rPr>
              <a:t>ili</a:t>
            </a:r>
            <a:r>
              <a:rPr lang="en-GB" sz="2000" dirty="0">
                <a:latin typeface="+mj-lt"/>
              </a:rPr>
              <a:t>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000" dirty="0" err="1">
                <a:latin typeface="+mj-lt"/>
              </a:rPr>
              <a:t>može</a:t>
            </a:r>
            <a:r>
              <a:rPr lang="en-GB" sz="2000" dirty="0">
                <a:latin typeface="+mj-lt"/>
              </a:rPr>
              <a:t> </a:t>
            </a:r>
            <a:r>
              <a:rPr lang="en-GB" sz="2000" dirty="0" err="1">
                <a:latin typeface="+mj-lt"/>
              </a:rPr>
              <a:t>postojati</a:t>
            </a:r>
            <a:r>
              <a:rPr lang="en-GB" sz="2000" dirty="0">
                <a:latin typeface="+mj-lt"/>
              </a:rPr>
              <a:t> u </a:t>
            </a:r>
            <a:r>
              <a:rPr lang="en-GB" sz="2000" dirty="0" err="1">
                <a:latin typeface="+mj-lt"/>
              </a:rPr>
              <a:t>obliku</a:t>
            </a:r>
            <a:r>
              <a:rPr lang="en-GB" sz="2000" dirty="0">
                <a:latin typeface="+mj-lt"/>
              </a:rPr>
              <a:t> </a:t>
            </a:r>
            <a:r>
              <a:rPr lang="en-GB" sz="2000" dirty="0" err="1">
                <a:latin typeface="+mj-lt"/>
              </a:rPr>
              <a:t>vezanom</a:t>
            </a:r>
            <a:r>
              <a:rPr lang="en-GB" sz="2000" dirty="0">
                <a:latin typeface="+mj-lt"/>
              </a:rPr>
              <a:t> za </a:t>
            </a:r>
            <a:r>
              <a:rPr lang="en-GB" sz="2000" dirty="0" err="1">
                <a:latin typeface="+mj-lt"/>
              </a:rPr>
              <a:t>membranu</a:t>
            </a:r>
            <a:r>
              <a:rPr lang="en-GB" sz="2000" dirty="0">
                <a:latin typeface="+mj-lt"/>
              </a:rPr>
              <a:t>.</a:t>
            </a:r>
            <a:endParaRPr sz="2000" dirty="0">
              <a:latin typeface="+mj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869FCFA-7864-CEF0-C4D8-04678F0FF245}"/>
              </a:ext>
            </a:extLst>
          </p:cNvPr>
          <p:cNvSpPr txBox="1"/>
          <p:nvPr/>
        </p:nvSpPr>
        <p:spPr>
          <a:xfrm>
            <a:off x="417095" y="2576763"/>
            <a:ext cx="357738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dirty="0"/>
              <a:t>DPP-4 INHIBITORI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74D6EC1-5D28-6F51-6A1A-FCE6DAA783E6}"/>
              </a:ext>
            </a:extLst>
          </p:cNvPr>
          <p:cNvSpPr txBox="1"/>
          <p:nvPr/>
        </p:nvSpPr>
        <p:spPr>
          <a:xfrm>
            <a:off x="128336" y="4115282"/>
            <a:ext cx="41549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0" i="0" u="none" strike="noStrike" dirty="0">
                <a:solidFill>
                  <a:srgbClr val="212121"/>
                </a:solidFill>
                <a:effectLst/>
                <a:latin typeface="BlinkMacSystemFont"/>
              </a:rPr>
              <a:t>Saini K, Sharma S, Khan Y. DPP-4 inhibitors for treating T2DM - hype or hope? an analysis based on the current literature. Front Mol </a:t>
            </a:r>
            <a:r>
              <a:rPr lang="en-GB" sz="1000" b="0" i="0" u="none" strike="noStrike" dirty="0" err="1">
                <a:solidFill>
                  <a:srgbClr val="212121"/>
                </a:solidFill>
                <a:effectLst/>
                <a:latin typeface="BlinkMacSystemFont"/>
              </a:rPr>
              <a:t>Biosci</a:t>
            </a:r>
            <a:r>
              <a:rPr lang="en-GB" sz="1000" b="0" i="0" u="none" strike="noStrike" dirty="0">
                <a:solidFill>
                  <a:srgbClr val="212121"/>
                </a:solidFill>
                <a:effectLst/>
                <a:latin typeface="BlinkMacSystemFont"/>
              </a:rPr>
              <a:t>. 2023 May 23;10:1130625. </a:t>
            </a:r>
            <a:r>
              <a:rPr lang="en-GB" sz="1000" b="0" i="0" u="none" strike="noStrike" dirty="0" err="1">
                <a:solidFill>
                  <a:srgbClr val="212121"/>
                </a:solidFill>
                <a:effectLst/>
                <a:latin typeface="BlinkMacSystemFont"/>
              </a:rPr>
              <a:t>doi</a:t>
            </a:r>
            <a:r>
              <a:rPr lang="en-GB" sz="1000" b="0" i="0" u="none" strike="noStrike" dirty="0">
                <a:solidFill>
                  <a:srgbClr val="212121"/>
                </a:solidFill>
                <a:effectLst/>
                <a:latin typeface="BlinkMacSystemFont"/>
              </a:rPr>
              <a:t>: 10.3389/fmolb.2023.1130625. PMID: 37287751; PMCID: PMC10242023.</a:t>
            </a:r>
            <a:endParaRPr lang="hr-HR" sz="1000" dirty="0"/>
          </a:p>
        </p:txBody>
      </p:sp>
    </p:spTree>
    <p:extLst>
      <p:ext uri="{BB962C8B-B14F-4D97-AF65-F5344CB8AC3E}">
        <p14:creationId xmlns:p14="http://schemas.microsoft.com/office/powerpoint/2010/main" val="3978579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BAACD7BD-A69B-D959-5792-3DF84E9C5A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611" y="320843"/>
            <a:ext cx="8901093" cy="4511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721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EF975E69-B07F-961B-D38C-92E729C8B4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55" y="639698"/>
            <a:ext cx="8974765" cy="3916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062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50"/>
          <p:cNvSpPr txBox="1">
            <a:spLocks noGrp="1"/>
          </p:cNvSpPr>
          <p:nvPr>
            <p:ph type="subTitle" idx="1"/>
          </p:nvPr>
        </p:nvSpPr>
        <p:spPr>
          <a:xfrm>
            <a:off x="4572000" y="898358"/>
            <a:ext cx="4780547" cy="296779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dirty="0" err="1">
                <a:latin typeface="+mj-lt"/>
              </a:rPr>
              <a:t>Inhibicija</a:t>
            </a:r>
            <a:r>
              <a:rPr lang="en-GB" sz="2000" dirty="0">
                <a:latin typeface="+mj-lt"/>
              </a:rPr>
              <a:t> DPP-4 ne </a:t>
            </a:r>
            <a:r>
              <a:rPr lang="en-GB" sz="2000" dirty="0" err="1">
                <a:latin typeface="+mj-lt"/>
              </a:rPr>
              <a:t>samo</a:t>
            </a:r>
            <a:r>
              <a:rPr lang="en-GB" sz="2000" dirty="0">
                <a:latin typeface="+mj-lt"/>
              </a:rPr>
              <a:t> da </a:t>
            </a:r>
            <a:r>
              <a:rPr lang="en-GB" sz="2000" dirty="0" err="1">
                <a:latin typeface="+mj-lt"/>
              </a:rPr>
              <a:t>podiže</a:t>
            </a:r>
            <a:r>
              <a:rPr lang="en-GB" sz="2000" dirty="0">
                <a:latin typeface="+mj-lt"/>
              </a:rPr>
              <a:t> </a:t>
            </a:r>
            <a:r>
              <a:rPr lang="en-GB" sz="2000" dirty="0" err="1">
                <a:latin typeface="+mj-lt"/>
              </a:rPr>
              <a:t>prandijalne</a:t>
            </a:r>
            <a:r>
              <a:rPr lang="en-GB" sz="2000" dirty="0">
                <a:latin typeface="+mj-lt"/>
              </a:rPr>
              <a:t> </a:t>
            </a:r>
            <a:r>
              <a:rPr lang="en-GB" sz="2000" dirty="0" err="1">
                <a:latin typeface="+mj-lt"/>
              </a:rPr>
              <a:t>razine</a:t>
            </a:r>
            <a:r>
              <a:rPr lang="en-GB" sz="2000" dirty="0">
                <a:latin typeface="+mj-lt"/>
              </a:rPr>
              <a:t> GLP-1 </a:t>
            </a:r>
            <a:r>
              <a:rPr lang="en-GB" sz="2000" dirty="0" err="1">
                <a:latin typeface="+mj-lt"/>
              </a:rPr>
              <a:t>nego</a:t>
            </a:r>
            <a:r>
              <a:rPr lang="en-GB" sz="2000" dirty="0">
                <a:latin typeface="+mj-lt"/>
              </a:rPr>
              <a:t> </a:t>
            </a:r>
            <a:r>
              <a:rPr lang="en-GB" sz="2000" dirty="0" err="1">
                <a:latin typeface="+mj-lt"/>
              </a:rPr>
              <a:t>također</a:t>
            </a:r>
            <a:r>
              <a:rPr lang="en-GB" sz="2000" dirty="0">
                <a:latin typeface="+mj-lt"/>
              </a:rPr>
              <a:t> </a:t>
            </a:r>
            <a:r>
              <a:rPr lang="en-GB" sz="2000" dirty="0" err="1">
                <a:latin typeface="+mj-lt"/>
              </a:rPr>
              <a:t>mijenja</a:t>
            </a:r>
            <a:r>
              <a:rPr lang="en-GB" sz="2000" dirty="0">
                <a:latin typeface="+mj-lt"/>
              </a:rPr>
              <a:t> 24-satni </a:t>
            </a:r>
            <a:r>
              <a:rPr lang="en-GB" sz="2000" dirty="0" err="1">
                <a:latin typeface="+mj-lt"/>
              </a:rPr>
              <a:t>obrazac</a:t>
            </a:r>
            <a:r>
              <a:rPr lang="en-GB" sz="2000" dirty="0">
                <a:latin typeface="+mj-lt"/>
              </a:rPr>
              <a:t> </a:t>
            </a:r>
            <a:r>
              <a:rPr lang="en-GB" sz="2000" dirty="0" err="1">
                <a:latin typeface="+mj-lt"/>
              </a:rPr>
              <a:t>razina</a:t>
            </a:r>
            <a:r>
              <a:rPr lang="en-GB" sz="2000" dirty="0">
                <a:latin typeface="+mj-lt"/>
              </a:rPr>
              <a:t> GLP-1, </a:t>
            </a:r>
            <a:r>
              <a:rPr lang="en-GB" sz="2000" dirty="0" err="1">
                <a:latin typeface="+mj-lt"/>
              </a:rPr>
              <a:t>uključujući</a:t>
            </a:r>
            <a:r>
              <a:rPr lang="en-GB" sz="2000" dirty="0">
                <a:latin typeface="+mj-lt"/>
              </a:rPr>
              <a:t> </a:t>
            </a:r>
            <a:r>
              <a:rPr lang="en-GB" sz="2000" dirty="0" err="1">
                <a:latin typeface="+mj-lt"/>
              </a:rPr>
              <a:t>razine</a:t>
            </a:r>
            <a:r>
              <a:rPr lang="en-GB" sz="2000" dirty="0">
                <a:latin typeface="+mj-lt"/>
              </a:rPr>
              <a:t> </a:t>
            </a:r>
            <a:r>
              <a:rPr lang="en-GB" sz="2000" dirty="0" err="1">
                <a:latin typeface="+mj-lt"/>
              </a:rPr>
              <a:t>natašte</a:t>
            </a:r>
            <a:endParaRPr lang="en-GB" sz="2000" dirty="0">
              <a:latin typeface="+mj-lt"/>
            </a:endParaRP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dirty="0" err="1">
                <a:latin typeface="+mj-lt"/>
              </a:rPr>
              <a:t>Pokazuje</a:t>
            </a:r>
            <a:r>
              <a:rPr lang="en-GB" sz="2000" dirty="0">
                <a:latin typeface="+mj-lt"/>
              </a:rPr>
              <a:t> </a:t>
            </a:r>
            <a:r>
              <a:rPr lang="en-GB" sz="2000" dirty="0" err="1">
                <a:latin typeface="+mj-lt"/>
              </a:rPr>
              <a:t>učinak</a:t>
            </a:r>
            <a:r>
              <a:rPr lang="en-GB" sz="2000" dirty="0">
                <a:latin typeface="+mj-lt"/>
              </a:rPr>
              <a:t> </a:t>
            </a:r>
            <a:r>
              <a:rPr lang="en-GB" sz="2000" dirty="0" err="1">
                <a:latin typeface="+mj-lt"/>
              </a:rPr>
              <a:t>na</a:t>
            </a:r>
            <a:r>
              <a:rPr lang="en-GB" sz="2000" dirty="0">
                <a:latin typeface="+mj-lt"/>
              </a:rPr>
              <a:t> </a:t>
            </a:r>
            <a:r>
              <a:rPr lang="en-GB" sz="2000" dirty="0" err="1">
                <a:latin typeface="+mj-lt"/>
              </a:rPr>
              <a:t>funkciju</a:t>
            </a:r>
            <a:r>
              <a:rPr lang="en-GB" sz="2000" dirty="0">
                <a:latin typeface="+mj-lt"/>
              </a:rPr>
              <a:t> </a:t>
            </a:r>
            <a:r>
              <a:rPr lang="en-GB" sz="2000" dirty="0" err="1">
                <a:latin typeface="+mj-lt"/>
              </a:rPr>
              <a:t>srca</a:t>
            </a:r>
            <a:r>
              <a:rPr lang="en-GB" sz="2000" dirty="0">
                <a:latin typeface="+mj-lt"/>
              </a:rPr>
              <a:t> 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dirty="0" err="1">
                <a:latin typeface="+mj-lt"/>
              </a:rPr>
              <a:t>Pokazuje</a:t>
            </a:r>
            <a:r>
              <a:rPr lang="en-GB" sz="2000" dirty="0">
                <a:latin typeface="+mj-lt"/>
              </a:rPr>
              <a:t> </a:t>
            </a:r>
            <a:r>
              <a:rPr lang="en-GB" sz="2000" dirty="0" err="1">
                <a:latin typeface="+mj-lt"/>
              </a:rPr>
              <a:t>učinak</a:t>
            </a:r>
            <a:r>
              <a:rPr lang="en-GB" sz="2000" dirty="0">
                <a:latin typeface="+mj-lt"/>
              </a:rPr>
              <a:t> </a:t>
            </a:r>
            <a:r>
              <a:rPr lang="en-GB" sz="2000" dirty="0" err="1">
                <a:latin typeface="+mj-lt"/>
              </a:rPr>
              <a:t>na</a:t>
            </a:r>
            <a:r>
              <a:rPr lang="en-GB" sz="2000" dirty="0">
                <a:latin typeface="+mj-lt"/>
              </a:rPr>
              <a:t> </a:t>
            </a:r>
            <a:r>
              <a:rPr lang="en-GB" sz="2000" dirty="0" err="1">
                <a:latin typeface="+mj-lt"/>
              </a:rPr>
              <a:t>koronarne</a:t>
            </a:r>
            <a:r>
              <a:rPr lang="en-GB" sz="2000" dirty="0">
                <a:latin typeface="+mj-lt"/>
              </a:rPr>
              <a:t> </a:t>
            </a:r>
            <a:r>
              <a:rPr lang="en-GB" sz="2000" dirty="0" err="1">
                <a:latin typeface="+mj-lt"/>
              </a:rPr>
              <a:t>arterije</a:t>
            </a:r>
            <a:endParaRPr sz="2000" dirty="0">
              <a:latin typeface="+mj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869FCFA-7864-CEF0-C4D8-04678F0FF245}"/>
              </a:ext>
            </a:extLst>
          </p:cNvPr>
          <p:cNvSpPr txBox="1"/>
          <p:nvPr/>
        </p:nvSpPr>
        <p:spPr>
          <a:xfrm>
            <a:off x="417095" y="2576763"/>
            <a:ext cx="357738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dirty="0"/>
              <a:t>DPP-4 INHIBITORI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74D6EC1-5D28-6F51-6A1A-FCE6DAA783E6}"/>
              </a:ext>
            </a:extLst>
          </p:cNvPr>
          <p:cNvSpPr txBox="1"/>
          <p:nvPr/>
        </p:nvSpPr>
        <p:spPr>
          <a:xfrm>
            <a:off x="128336" y="4115282"/>
            <a:ext cx="41549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0" i="0" u="none" strike="noStrike" dirty="0">
                <a:solidFill>
                  <a:srgbClr val="212121"/>
                </a:solidFill>
                <a:effectLst/>
                <a:latin typeface="BlinkMacSystemFont"/>
              </a:rPr>
              <a:t>Saini K, Sharma S, Khan Y. DPP-4 inhibitors for treating T2DM - hype or hope? an analysis based on the current literature. Front Mol </a:t>
            </a:r>
            <a:r>
              <a:rPr lang="en-GB" sz="1000" b="0" i="0" u="none" strike="noStrike" dirty="0" err="1">
                <a:solidFill>
                  <a:srgbClr val="212121"/>
                </a:solidFill>
                <a:effectLst/>
                <a:latin typeface="BlinkMacSystemFont"/>
              </a:rPr>
              <a:t>Biosci</a:t>
            </a:r>
            <a:r>
              <a:rPr lang="en-GB" sz="1000" b="0" i="0" u="none" strike="noStrike" dirty="0">
                <a:solidFill>
                  <a:srgbClr val="212121"/>
                </a:solidFill>
                <a:effectLst/>
                <a:latin typeface="BlinkMacSystemFont"/>
              </a:rPr>
              <a:t>. 2023 May 23;10:1130625. </a:t>
            </a:r>
            <a:r>
              <a:rPr lang="en-GB" sz="1000" b="0" i="0" u="none" strike="noStrike" dirty="0" err="1">
                <a:solidFill>
                  <a:srgbClr val="212121"/>
                </a:solidFill>
                <a:effectLst/>
                <a:latin typeface="BlinkMacSystemFont"/>
              </a:rPr>
              <a:t>doi</a:t>
            </a:r>
            <a:r>
              <a:rPr lang="en-GB" sz="1000" b="0" i="0" u="none" strike="noStrike" dirty="0">
                <a:solidFill>
                  <a:srgbClr val="212121"/>
                </a:solidFill>
                <a:effectLst/>
                <a:latin typeface="BlinkMacSystemFont"/>
              </a:rPr>
              <a:t>: 10.3389/fmolb.2023.1130625. PMID: 37287751; PMCID: PMC10242023.</a:t>
            </a:r>
            <a:endParaRPr lang="hr-HR" sz="1000" dirty="0"/>
          </a:p>
        </p:txBody>
      </p:sp>
    </p:spTree>
    <p:extLst>
      <p:ext uri="{BB962C8B-B14F-4D97-AF65-F5344CB8AC3E}">
        <p14:creationId xmlns:p14="http://schemas.microsoft.com/office/powerpoint/2010/main" val="4192129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60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R</a:t>
            </a:r>
            <a:r>
              <a:rPr lang="en" dirty="0" err="1"/>
              <a:t>azlike</a:t>
            </a:r>
            <a:r>
              <a:rPr lang="en" dirty="0"/>
              <a:t> </a:t>
            </a:r>
            <a:r>
              <a:rPr lang="en" dirty="0" err="1"/>
              <a:t>između</a:t>
            </a:r>
            <a:r>
              <a:rPr lang="en" dirty="0"/>
              <a:t> GLT-1 RA </a:t>
            </a:r>
            <a:r>
              <a:rPr lang="en-GB" dirty="0" err="1"/>
              <a:t>i</a:t>
            </a:r>
            <a:r>
              <a:rPr lang="en" dirty="0"/>
              <a:t> DPP-4I</a:t>
            </a: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0E68B66-C20C-1300-A960-62DCC2F7E001}"/>
              </a:ext>
            </a:extLst>
          </p:cNvPr>
          <p:cNvSpPr txBox="1"/>
          <p:nvPr/>
        </p:nvSpPr>
        <p:spPr>
          <a:xfrm>
            <a:off x="713225" y="1447580"/>
            <a:ext cx="2011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000" dirty="0"/>
              <a:t>Parametar</a:t>
            </a:r>
            <a:r>
              <a:rPr lang="hr-HR" dirty="0"/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19E2508-4E1A-B8B0-1BC7-E3F8C35937BA}"/>
              </a:ext>
            </a:extLst>
          </p:cNvPr>
          <p:cNvSpPr txBox="1"/>
          <p:nvPr/>
        </p:nvSpPr>
        <p:spPr>
          <a:xfrm>
            <a:off x="3566075" y="1447580"/>
            <a:ext cx="2011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000" dirty="0"/>
              <a:t>GLP-1 RA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65B8DB-A8F3-224C-AE52-53FC99E5FB53}"/>
              </a:ext>
            </a:extLst>
          </p:cNvPr>
          <p:cNvSpPr txBox="1"/>
          <p:nvPr/>
        </p:nvSpPr>
        <p:spPr>
          <a:xfrm>
            <a:off x="6418925" y="1447580"/>
            <a:ext cx="2011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000" dirty="0"/>
              <a:t>DPP-4 </a:t>
            </a:r>
            <a:r>
              <a:rPr lang="hr-HR" sz="2000" dirty="0" err="1"/>
              <a:t>inhibitori</a:t>
            </a:r>
            <a:endParaRPr lang="hr-HR" sz="2000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xmlns="" id="{E7AB601E-7952-9C49-DD55-DD23AFA6C3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8081610"/>
              </p:ext>
            </p:extLst>
          </p:nvPr>
        </p:nvGraphicFramePr>
        <p:xfrm>
          <a:off x="0" y="1868745"/>
          <a:ext cx="9144000" cy="3413760"/>
        </p:xfrm>
        <a:graphic>
          <a:graphicData uri="http://schemas.openxmlformats.org/drawingml/2006/table">
            <a:tbl>
              <a:tblPr firstRow="1" bandRow="1">
                <a:tableStyleId>{61FE722A-6F9B-4EC5-BE00-A5173A136FE9}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xmlns="" val="824168658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xmlns="" val="3312099692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xmlns="" val="3034211049"/>
                    </a:ext>
                  </a:extLst>
                </a:gridCol>
              </a:tblGrid>
              <a:tr h="9052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hr-HR" sz="2000" dirty="0"/>
                        <a:t>Ukupni kolesterol</a:t>
                      </a:r>
                    </a:p>
                    <a:p>
                      <a:endParaRPr lang="hr-HR" sz="20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hr-HR" sz="2000" dirty="0"/>
                        <a:t>Stimulira učinkovito smanjenje</a:t>
                      </a:r>
                    </a:p>
                    <a:p>
                      <a:endParaRPr lang="hr-HR" sz="2000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hr-HR" sz="2000" dirty="0"/>
                        <a:t>Minimalna redukcija</a:t>
                      </a:r>
                    </a:p>
                    <a:p>
                      <a:endParaRPr lang="hr-HR" sz="2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35285956"/>
                  </a:ext>
                </a:extLst>
              </a:tr>
              <a:tr h="6309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hr-HR" sz="2000" dirty="0"/>
                        <a:t>Kontrola težine</a:t>
                      </a:r>
                    </a:p>
                    <a:p>
                      <a:endParaRPr lang="hr-H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hr-HR" sz="2000" dirty="0"/>
                        <a:t>Gubitak težine</a:t>
                      </a:r>
                    </a:p>
                    <a:p>
                      <a:endParaRPr lang="hr-H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hr-HR" sz="2000" dirty="0"/>
                        <a:t>Bez utjecaja na TT</a:t>
                      </a:r>
                    </a:p>
                    <a:p>
                      <a:endParaRPr lang="hr-H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36896488"/>
                  </a:ext>
                </a:extLst>
              </a:tr>
              <a:tr h="6309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hr-HR" sz="2000" dirty="0"/>
                        <a:t>Sigurnosni profil</a:t>
                      </a:r>
                    </a:p>
                    <a:p>
                      <a:endParaRPr lang="hr-H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hr-HR" sz="2000" dirty="0"/>
                        <a:t>GI neželjeni učinci </a:t>
                      </a:r>
                    </a:p>
                    <a:p>
                      <a:endParaRPr lang="hr-H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hr-HR" sz="2000" dirty="0"/>
                        <a:t>Dobro se podnosi</a:t>
                      </a:r>
                    </a:p>
                    <a:p>
                      <a:endParaRPr lang="hr-H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67577819"/>
                  </a:ext>
                </a:extLst>
              </a:tr>
              <a:tr h="9052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hr-HR" sz="2000" dirty="0"/>
                        <a:t>Način administracije</a:t>
                      </a:r>
                    </a:p>
                    <a:p>
                      <a:endParaRPr lang="hr-H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hr-HR" sz="2000" dirty="0" err="1"/>
                        <a:t>Injekciona</a:t>
                      </a:r>
                      <a:r>
                        <a:rPr lang="hr-HR" sz="2000" dirty="0"/>
                        <a:t> administracija (osim </a:t>
                      </a:r>
                      <a:r>
                        <a:rPr lang="hr-HR" sz="2000" dirty="0" err="1"/>
                        <a:t>semaglutida</a:t>
                      </a:r>
                      <a:r>
                        <a:rPr lang="hr-HR" sz="2000" dirty="0"/>
                        <a:t>)</a:t>
                      </a:r>
                    </a:p>
                    <a:p>
                      <a:endParaRPr lang="hr-H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hr-HR" sz="2000" dirty="0"/>
                        <a:t>Uzima se oralno</a:t>
                      </a:r>
                    </a:p>
                    <a:p>
                      <a:endParaRPr lang="hr-H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686640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51492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0AA7972F-2090-1301-0099-0DB46CEF05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045" y="0"/>
            <a:ext cx="7559909" cy="5143500"/>
          </a:xfrm>
          <a:prstGeom prst="rect">
            <a:avLst/>
          </a:prstGeom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234B435-9CDF-8A9F-37E4-2104D41A282D}"/>
              </a:ext>
            </a:extLst>
          </p:cNvPr>
          <p:cNvSpPr txBox="1"/>
          <p:nvPr/>
        </p:nvSpPr>
        <p:spPr>
          <a:xfrm>
            <a:off x="662152" y="1250730"/>
            <a:ext cx="615553" cy="277473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hr-HR" sz="2800" dirty="0"/>
              <a:t>DPP-4 </a:t>
            </a:r>
            <a:r>
              <a:rPr lang="hr-HR" sz="2800" dirty="0" err="1"/>
              <a:t>inhibitori</a:t>
            </a:r>
            <a:endParaRPr lang="hr-HR" sz="2800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xmlns="" id="{6FB6B0BD-6C36-0EBC-C72B-86B15A6D4070}"/>
              </a:ext>
            </a:extLst>
          </p:cNvPr>
          <p:cNvSpPr/>
          <p:nvPr/>
        </p:nvSpPr>
        <p:spPr>
          <a:xfrm>
            <a:off x="5560141" y="486697"/>
            <a:ext cx="1580397" cy="870155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1300" dirty="0"/>
              <a:t>Obnavljanje beta stanica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xmlns="" id="{89A878B2-1F65-DFA1-D34E-CFE53F11AF8D}"/>
              </a:ext>
            </a:extLst>
          </p:cNvPr>
          <p:cNvSpPr/>
          <p:nvPr/>
        </p:nvSpPr>
        <p:spPr>
          <a:xfrm>
            <a:off x="5845996" y="1602770"/>
            <a:ext cx="1746606" cy="95234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1300" dirty="0">
                <a:solidFill>
                  <a:schemeClr val="accent1"/>
                </a:solidFill>
              </a:rPr>
              <a:t>Potencijal za prenamjenu: studija slučaja s COVID-19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xmlns="" id="{3279FB2B-A8CB-6C2B-E73D-062357952F68}"/>
              </a:ext>
            </a:extLst>
          </p:cNvPr>
          <p:cNvSpPr/>
          <p:nvPr/>
        </p:nvSpPr>
        <p:spPr>
          <a:xfrm>
            <a:off x="5845996" y="2856216"/>
            <a:ext cx="1602768" cy="873303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1300" dirty="0"/>
              <a:t>Opsežan sigurnosni profil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xmlns="" id="{30AB4E35-C652-8B5F-39C9-87040525671E}"/>
              </a:ext>
            </a:extLst>
          </p:cNvPr>
          <p:cNvSpPr/>
          <p:nvPr/>
        </p:nvSpPr>
        <p:spPr>
          <a:xfrm>
            <a:off x="3832262" y="0"/>
            <a:ext cx="1727880" cy="893852"/>
          </a:xfrm>
          <a:prstGeom prst="ellipse">
            <a:avLst/>
          </a:prstGeom>
          <a:solidFill>
            <a:srgbClr val="FF89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1300" dirty="0" err="1">
                <a:solidFill>
                  <a:schemeClr val="accent1"/>
                </a:solidFill>
              </a:rPr>
              <a:t>Antiinflamat</a:t>
            </a:r>
            <a:r>
              <a:rPr lang="hr-HR" sz="1300" dirty="0">
                <a:solidFill>
                  <a:schemeClr val="accent1"/>
                </a:solidFill>
              </a:rPr>
              <a:t>. i antioksidativni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xmlns="" id="{D80B4AA3-BAE6-2CDA-1CE0-679C0809E38D}"/>
              </a:ext>
            </a:extLst>
          </p:cNvPr>
          <p:cNvSpPr/>
          <p:nvPr/>
        </p:nvSpPr>
        <p:spPr>
          <a:xfrm>
            <a:off x="2301411" y="463001"/>
            <a:ext cx="1654140" cy="893852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1300" dirty="0"/>
              <a:t>Bez utjecaja na težinu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xmlns="" id="{A9722E28-D488-BBCA-EC03-25292918CCB2}"/>
              </a:ext>
            </a:extLst>
          </p:cNvPr>
          <p:cNvSpPr/>
          <p:nvPr/>
        </p:nvSpPr>
        <p:spPr>
          <a:xfrm>
            <a:off x="1756882" y="1438382"/>
            <a:ext cx="1828800" cy="128427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1300" dirty="0">
                <a:solidFill>
                  <a:schemeClr val="accent1"/>
                </a:solidFill>
              </a:rPr>
              <a:t>Alternativni </a:t>
            </a:r>
            <a:r>
              <a:rPr lang="hr-HR" sz="1300" dirty="0" err="1">
                <a:solidFill>
                  <a:schemeClr val="accent1"/>
                </a:solidFill>
              </a:rPr>
              <a:t>inhib</a:t>
            </a:r>
            <a:r>
              <a:rPr lang="hr-HR" sz="1300" dirty="0">
                <a:solidFill>
                  <a:schemeClr val="accent1"/>
                </a:solidFill>
              </a:rPr>
              <a:t> DPP-4 u slučaju jetrenih ili bubrežnih nedostatnosti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xmlns="" id="{46B38C5A-4624-9F82-FD17-EC223C8C6335}"/>
              </a:ext>
            </a:extLst>
          </p:cNvPr>
          <p:cNvSpPr/>
          <p:nvPr/>
        </p:nvSpPr>
        <p:spPr>
          <a:xfrm>
            <a:off x="1756883" y="2795235"/>
            <a:ext cx="1828800" cy="1006203"/>
          </a:xfrm>
          <a:prstGeom prst="ellipse">
            <a:avLst/>
          </a:prstGeom>
          <a:solidFill>
            <a:schemeClr val="accent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1300" dirty="0"/>
              <a:t>Nizak rizik od hipoglikemije: idealan za stariju populaciju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xmlns="" id="{A530A67A-2D76-F36A-99B4-D66C89C5C7F0}"/>
              </a:ext>
            </a:extLst>
          </p:cNvPr>
          <p:cNvSpPr/>
          <p:nvPr/>
        </p:nvSpPr>
        <p:spPr>
          <a:xfrm>
            <a:off x="2907587" y="3729519"/>
            <a:ext cx="1602768" cy="1078787"/>
          </a:xfrm>
          <a:prstGeom prst="ellipse">
            <a:avLst/>
          </a:prstGeom>
          <a:solidFill>
            <a:srgbClr val="FF89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1300" dirty="0">
                <a:solidFill>
                  <a:schemeClr val="accent1"/>
                </a:solidFill>
              </a:rPr>
              <a:t>Smanjenje u HbA1c, GUK I i GUK II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xmlns="" id="{F9C3DE35-31A6-9E4E-32F2-E77932D50E9A}"/>
              </a:ext>
            </a:extLst>
          </p:cNvPr>
          <p:cNvSpPr/>
          <p:nvPr/>
        </p:nvSpPr>
        <p:spPr>
          <a:xfrm>
            <a:off x="4531370" y="3729519"/>
            <a:ext cx="2053897" cy="1232898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1300" dirty="0">
                <a:solidFill>
                  <a:schemeClr val="accent1"/>
                </a:solidFill>
              </a:rPr>
              <a:t>Visoka učinkovitost u više načina: oralna trojna </a:t>
            </a:r>
            <a:r>
              <a:rPr lang="hr-HR" sz="1300" dirty="0" err="1">
                <a:solidFill>
                  <a:schemeClr val="accent1"/>
                </a:solidFill>
              </a:rPr>
              <a:t>th</a:t>
            </a:r>
            <a:r>
              <a:rPr lang="hr-HR" sz="1300" dirty="0">
                <a:solidFill>
                  <a:schemeClr val="accent1"/>
                </a:solidFill>
              </a:rPr>
              <a:t>, </a:t>
            </a:r>
            <a:r>
              <a:rPr lang="hr-HR" sz="1300" dirty="0" err="1">
                <a:solidFill>
                  <a:schemeClr val="accent1"/>
                </a:solidFill>
              </a:rPr>
              <a:t>monoterapija</a:t>
            </a:r>
            <a:r>
              <a:rPr lang="hr-HR" sz="1300" dirty="0">
                <a:solidFill>
                  <a:schemeClr val="accent1"/>
                </a:solidFill>
              </a:rPr>
              <a:t>; kombinacija </a:t>
            </a:r>
            <a:r>
              <a:rPr lang="hr-HR" sz="1300" dirty="0" err="1">
                <a:solidFill>
                  <a:schemeClr val="accent1"/>
                </a:solidFill>
              </a:rPr>
              <a:t>th</a:t>
            </a:r>
            <a:endParaRPr lang="hr-HR" sz="1300" dirty="0">
              <a:solidFill>
                <a:schemeClr val="accent1"/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xmlns="" id="{76745BC1-DD78-AA7E-05BF-0E74A17905B2}"/>
              </a:ext>
            </a:extLst>
          </p:cNvPr>
          <p:cNvSpPr/>
          <p:nvPr/>
        </p:nvSpPr>
        <p:spPr>
          <a:xfrm>
            <a:off x="3904179" y="1900719"/>
            <a:ext cx="1654140" cy="123289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1300" dirty="0"/>
              <a:t>PREDNOSTI</a:t>
            </a:r>
          </a:p>
        </p:txBody>
      </p:sp>
    </p:spTree>
    <p:extLst>
      <p:ext uri="{BB962C8B-B14F-4D97-AF65-F5344CB8AC3E}">
        <p14:creationId xmlns:p14="http://schemas.microsoft.com/office/powerpoint/2010/main" val="325459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xmlns="" id="{6AE56A5B-C3E9-F452-3BEA-CA85AFF204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766382"/>
              </p:ext>
            </p:extLst>
          </p:nvPr>
        </p:nvGraphicFramePr>
        <p:xfrm>
          <a:off x="0" y="112294"/>
          <a:ext cx="9144000" cy="5064622"/>
        </p:xfrm>
        <a:graphic>
          <a:graphicData uri="http://schemas.openxmlformats.org/drawingml/2006/table">
            <a:tbl>
              <a:tblPr/>
              <a:tblGrid>
                <a:gridCol w="4572000">
                  <a:extLst>
                    <a:ext uri="{9D8B030D-6E8A-4147-A177-3AD203B41FA5}">
                      <a16:colId xmlns:a16="http://schemas.microsoft.com/office/drawing/2014/main" xmlns="" val="2240067095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xmlns="" val="781809895"/>
                    </a:ext>
                  </a:extLst>
                </a:gridCol>
              </a:tblGrid>
              <a:tr h="496276">
                <a:tc>
                  <a:txBody>
                    <a:bodyPr/>
                    <a:lstStyle/>
                    <a:p>
                      <a:pPr fontAlgn="t"/>
                      <a:r>
                        <a:rPr lang="en-GB" sz="2400" b="1">
                          <a:solidFill>
                            <a:schemeClr val="accent1"/>
                          </a:solidFill>
                          <a:effectLst/>
                        </a:rPr>
                        <a:t>Generic or proper name</a:t>
                      </a:r>
                    </a:p>
                  </a:txBody>
                  <a:tcPr marL="81966" marR="81966" marT="81966" marB="81966">
                    <a:lnL w="9525" cap="flat" cmpd="sng" algn="ctr">
                      <a:solidFill>
                        <a:srgbClr val="D08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B1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8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8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2400" b="1" dirty="0">
                          <a:solidFill>
                            <a:schemeClr val="accent1"/>
                          </a:solidFill>
                          <a:effectLst/>
                        </a:rPr>
                        <a:t>Brand or trade name</a:t>
                      </a:r>
                    </a:p>
                  </a:txBody>
                  <a:tcPr marL="81966" marR="81966" marT="81966" marB="81966">
                    <a:lnL w="9525" cap="flat" cmpd="sng" algn="ctr">
                      <a:solidFill>
                        <a:srgbClr val="00B1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00B1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8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62629918"/>
                  </a:ext>
                </a:extLst>
              </a:tr>
              <a:tr h="453493">
                <a:tc>
                  <a:txBody>
                    <a:bodyPr/>
                    <a:lstStyle/>
                    <a:p>
                      <a:pPr fontAlgn="t"/>
                      <a:r>
                        <a:rPr lang="en-GB" sz="2000" dirty="0">
                          <a:solidFill>
                            <a:schemeClr val="accent1"/>
                          </a:solidFill>
                          <a:effectLst/>
                        </a:rPr>
                        <a:t>Sitagliptin</a:t>
                      </a:r>
                    </a:p>
                  </a:txBody>
                  <a:tcPr marL="81966" marR="81966" marT="68305" marB="68305">
                    <a:lnL w="9525" cap="flat" cmpd="sng" algn="ctr">
                      <a:solidFill>
                        <a:srgbClr val="D08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8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8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8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2000">
                          <a:solidFill>
                            <a:schemeClr val="accent1"/>
                          </a:solidFill>
                          <a:effectLst/>
                        </a:rPr>
                        <a:t>Januvia</a:t>
                      </a:r>
                    </a:p>
                  </a:txBody>
                  <a:tcPr marL="81966" marR="81966" marT="68305" marB="68305">
                    <a:lnL w="9525" cap="flat" cmpd="sng" algn="ctr">
                      <a:solidFill>
                        <a:srgbClr val="D08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D08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B1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08338327"/>
                  </a:ext>
                </a:extLst>
              </a:tr>
              <a:tr h="453493">
                <a:tc>
                  <a:txBody>
                    <a:bodyPr/>
                    <a:lstStyle/>
                    <a:p>
                      <a:pPr fontAlgn="t"/>
                      <a:r>
                        <a:rPr lang="en-GB" sz="2000" dirty="0">
                          <a:solidFill>
                            <a:schemeClr val="accent1"/>
                          </a:solidFill>
                          <a:effectLst/>
                        </a:rPr>
                        <a:t>Sitagliptin + Metformin</a:t>
                      </a:r>
                    </a:p>
                  </a:txBody>
                  <a:tcPr marL="81966" marR="81966" marT="68305" marB="68305">
                    <a:lnL w="9525" cap="flat" cmpd="sng" algn="ctr">
                      <a:solidFill>
                        <a:srgbClr val="D08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B1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8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8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2000">
                          <a:solidFill>
                            <a:schemeClr val="accent1"/>
                          </a:solidFill>
                          <a:effectLst/>
                        </a:rPr>
                        <a:t>Janumet</a:t>
                      </a:r>
                    </a:p>
                  </a:txBody>
                  <a:tcPr marL="81966" marR="81966" marT="68305" marB="68305">
                    <a:lnL w="9525" cap="flat" cmpd="sng" algn="ctr">
                      <a:solidFill>
                        <a:srgbClr val="00B1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00B1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8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97464428"/>
                  </a:ext>
                </a:extLst>
              </a:tr>
              <a:tr h="453493">
                <a:tc>
                  <a:txBody>
                    <a:bodyPr/>
                    <a:lstStyle/>
                    <a:p>
                      <a:pPr fontAlgn="t"/>
                      <a:r>
                        <a:rPr lang="en-GB" sz="2000" dirty="0">
                          <a:solidFill>
                            <a:schemeClr val="accent1"/>
                          </a:solidFill>
                          <a:effectLst/>
                        </a:rPr>
                        <a:t>Vildagliptin</a:t>
                      </a:r>
                    </a:p>
                  </a:txBody>
                  <a:tcPr marL="81966" marR="81966" marT="68305" marB="68305">
                    <a:lnL w="9525" cap="flat" cmpd="sng" algn="ctr">
                      <a:solidFill>
                        <a:srgbClr val="D08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8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8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8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2000">
                          <a:solidFill>
                            <a:schemeClr val="accent1"/>
                          </a:solidFill>
                          <a:effectLst/>
                        </a:rPr>
                        <a:t>Galvus</a:t>
                      </a:r>
                    </a:p>
                  </a:txBody>
                  <a:tcPr marL="81966" marR="81966" marT="68305" marB="68305">
                    <a:lnL w="9525" cap="flat" cmpd="sng" algn="ctr">
                      <a:solidFill>
                        <a:srgbClr val="D08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D08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B1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1194174"/>
                  </a:ext>
                </a:extLst>
              </a:tr>
              <a:tr h="453493">
                <a:tc>
                  <a:txBody>
                    <a:bodyPr/>
                    <a:lstStyle/>
                    <a:p>
                      <a:pPr fontAlgn="t"/>
                      <a:r>
                        <a:rPr lang="en-GB" sz="2000" dirty="0">
                          <a:solidFill>
                            <a:schemeClr val="accent1"/>
                          </a:solidFill>
                          <a:effectLst/>
                        </a:rPr>
                        <a:t>Vildagliptin + Metformin</a:t>
                      </a:r>
                    </a:p>
                  </a:txBody>
                  <a:tcPr marL="81966" marR="81966" marT="68305" marB="68305">
                    <a:lnL w="9525" cap="flat" cmpd="sng" algn="ctr">
                      <a:solidFill>
                        <a:srgbClr val="D08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B1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8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8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2000">
                          <a:solidFill>
                            <a:schemeClr val="accent1"/>
                          </a:solidFill>
                          <a:effectLst/>
                        </a:rPr>
                        <a:t>Eucreas</a:t>
                      </a:r>
                    </a:p>
                  </a:txBody>
                  <a:tcPr marL="81966" marR="81966" marT="68305" marB="68305">
                    <a:lnL w="9525" cap="flat" cmpd="sng" algn="ctr">
                      <a:solidFill>
                        <a:srgbClr val="00B1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00B1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8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10497363"/>
                  </a:ext>
                </a:extLst>
              </a:tr>
              <a:tr h="453493">
                <a:tc>
                  <a:txBody>
                    <a:bodyPr/>
                    <a:lstStyle/>
                    <a:p>
                      <a:pPr fontAlgn="t"/>
                      <a:r>
                        <a:rPr lang="en-GB" sz="2000">
                          <a:solidFill>
                            <a:schemeClr val="accent1"/>
                          </a:solidFill>
                          <a:effectLst/>
                        </a:rPr>
                        <a:t>Saxagliptin</a:t>
                      </a:r>
                    </a:p>
                  </a:txBody>
                  <a:tcPr marL="81966" marR="81966" marT="68305" marB="68305">
                    <a:lnL w="9525" cap="flat" cmpd="sng" algn="ctr">
                      <a:solidFill>
                        <a:srgbClr val="D08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8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8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8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2000">
                          <a:solidFill>
                            <a:schemeClr val="accent1"/>
                          </a:solidFill>
                          <a:effectLst/>
                        </a:rPr>
                        <a:t>Onglyza</a:t>
                      </a:r>
                    </a:p>
                  </a:txBody>
                  <a:tcPr marL="81966" marR="81966" marT="68305" marB="68305">
                    <a:lnL w="9525" cap="flat" cmpd="sng" algn="ctr">
                      <a:solidFill>
                        <a:srgbClr val="D08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D08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B1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52862181"/>
                  </a:ext>
                </a:extLst>
              </a:tr>
              <a:tr h="453493">
                <a:tc>
                  <a:txBody>
                    <a:bodyPr/>
                    <a:lstStyle/>
                    <a:p>
                      <a:pPr fontAlgn="t"/>
                      <a:r>
                        <a:rPr lang="en-GB" sz="2000" dirty="0" err="1">
                          <a:solidFill>
                            <a:schemeClr val="accent1"/>
                          </a:solidFill>
                          <a:effectLst/>
                        </a:rPr>
                        <a:t>Alogliptin</a:t>
                      </a:r>
                      <a:endParaRPr lang="en-GB" sz="2000" dirty="0">
                        <a:solidFill>
                          <a:schemeClr val="accent1"/>
                        </a:solidFill>
                        <a:effectLst/>
                      </a:endParaRPr>
                    </a:p>
                  </a:txBody>
                  <a:tcPr marL="81966" marR="81966" marT="68305" marB="68305">
                    <a:lnL w="9525" cap="flat" cmpd="sng" algn="ctr">
                      <a:solidFill>
                        <a:srgbClr val="D08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B1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8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8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2000">
                          <a:solidFill>
                            <a:schemeClr val="accent1"/>
                          </a:solidFill>
                          <a:effectLst/>
                        </a:rPr>
                        <a:t>Vipidia</a:t>
                      </a:r>
                    </a:p>
                  </a:txBody>
                  <a:tcPr marL="81966" marR="81966" marT="68305" marB="68305">
                    <a:lnL w="9525" cap="flat" cmpd="sng" algn="ctr">
                      <a:solidFill>
                        <a:srgbClr val="00B1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00B1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8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36280273"/>
                  </a:ext>
                </a:extLst>
              </a:tr>
              <a:tr h="453493">
                <a:tc>
                  <a:txBody>
                    <a:bodyPr/>
                    <a:lstStyle/>
                    <a:p>
                      <a:pPr fontAlgn="t"/>
                      <a:r>
                        <a:rPr lang="en-GB" sz="2000">
                          <a:solidFill>
                            <a:schemeClr val="accent1"/>
                          </a:solidFill>
                          <a:effectLst/>
                        </a:rPr>
                        <a:t>Alogliptin + Metformin</a:t>
                      </a:r>
                    </a:p>
                  </a:txBody>
                  <a:tcPr marL="81966" marR="81966" marT="68305" marB="68305">
                    <a:lnL w="9525" cap="flat" cmpd="sng" algn="ctr">
                      <a:solidFill>
                        <a:srgbClr val="D08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8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8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8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2000">
                          <a:solidFill>
                            <a:schemeClr val="accent1"/>
                          </a:solidFill>
                          <a:effectLst/>
                        </a:rPr>
                        <a:t>Vipdomet</a:t>
                      </a:r>
                    </a:p>
                  </a:txBody>
                  <a:tcPr marL="81966" marR="81966" marT="68305" marB="68305">
                    <a:lnL w="9525" cap="flat" cmpd="sng" algn="ctr">
                      <a:solidFill>
                        <a:srgbClr val="D08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D08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B1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008415533"/>
                  </a:ext>
                </a:extLst>
              </a:tr>
              <a:tr h="453493">
                <a:tc>
                  <a:txBody>
                    <a:bodyPr/>
                    <a:lstStyle/>
                    <a:p>
                      <a:pPr fontAlgn="t"/>
                      <a:r>
                        <a:rPr lang="en-GB" sz="2000">
                          <a:solidFill>
                            <a:schemeClr val="accent1"/>
                          </a:solidFill>
                          <a:effectLst/>
                        </a:rPr>
                        <a:t>Linagliptin</a:t>
                      </a:r>
                    </a:p>
                  </a:txBody>
                  <a:tcPr marL="81966" marR="81966" marT="68305" marB="68305">
                    <a:lnL w="9525" cap="flat" cmpd="sng" algn="ctr">
                      <a:solidFill>
                        <a:srgbClr val="D08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B1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8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8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2000">
                          <a:solidFill>
                            <a:schemeClr val="accent1"/>
                          </a:solidFill>
                          <a:effectLst/>
                        </a:rPr>
                        <a:t>Trajenta</a:t>
                      </a:r>
                    </a:p>
                  </a:txBody>
                  <a:tcPr marL="81966" marR="81966" marT="68305" marB="68305">
                    <a:lnL w="9525" cap="flat" cmpd="sng" algn="ctr">
                      <a:solidFill>
                        <a:srgbClr val="00B1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00B1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B1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45242984"/>
                  </a:ext>
                </a:extLst>
              </a:tr>
              <a:tr h="453493">
                <a:tc>
                  <a:txBody>
                    <a:bodyPr/>
                    <a:lstStyle/>
                    <a:p>
                      <a:pPr fontAlgn="t"/>
                      <a:r>
                        <a:rPr lang="en-GB" sz="2000">
                          <a:solidFill>
                            <a:schemeClr val="accent1"/>
                          </a:solidFill>
                          <a:effectLst/>
                        </a:rPr>
                        <a:t>Linagliptin + Metformin</a:t>
                      </a:r>
                    </a:p>
                  </a:txBody>
                  <a:tcPr marL="81966" marR="81966" marT="68305" marB="68305">
                    <a:lnL w="9525" cap="flat" cmpd="sng" algn="ctr">
                      <a:solidFill>
                        <a:srgbClr val="D08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B1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8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8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2000">
                          <a:solidFill>
                            <a:schemeClr val="accent1"/>
                          </a:solidFill>
                          <a:effectLst/>
                        </a:rPr>
                        <a:t>Jentadueto</a:t>
                      </a:r>
                    </a:p>
                  </a:txBody>
                  <a:tcPr marL="81966" marR="81966" marT="68305" marB="68305">
                    <a:lnL w="9525" cap="flat" cmpd="sng" algn="ctr">
                      <a:solidFill>
                        <a:srgbClr val="00B1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00B1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8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4992961"/>
                  </a:ext>
                </a:extLst>
              </a:tr>
              <a:tr h="453493">
                <a:tc>
                  <a:txBody>
                    <a:bodyPr/>
                    <a:lstStyle/>
                    <a:p>
                      <a:pPr fontAlgn="t"/>
                      <a:r>
                        <a:rPr lang="en-GB" sz="2000">
                          <a:solidFill>
                            <a:schemeClr val="accent1"/>
                          </a:solidFill>
                          <a:effectLst/>
                        </a:rPr>
                        <a:t>Saxagliptin + Metformin</a:t>
                      </a:r>
                    </a:p>
                  </a:txBody>
                  <a:tcPr marL="81966" marR="81966" marT="68305" marB="68305">
                    <a:lnL w="9525" cap="flat" cmpd="sng" algn="ctr">
                      <a:solidFill>
                        <a:srgbClr val="D08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8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8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8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2000" dirty="0" err="1">
                          <a:solidFill>
                            <a:schemeClr val="accent1"/>
                          </a:solidFill>
                          <a:effectLst/>
                        </a:rPr>
                        <a:t>Kombolyze</a:t>
                      </a:r>
                      <a:endParaRPr lang="en-GB" sz="2000" dirty="0">
                        <a:solidFill>
                          <a:schemeClr val="accent1"/>
                        </a:solidFill>
                        <a:effectLst/>
                      </a:endParaRPr>
                    </a:p>
                  </a:txBody>
                  <a:tcPr marL="81966" marR="81966" marT="68305" marB="68305">
                    <a:lnL w="9525" cap="flat" cmpd="sng" algn="ctr">
                      <a:solidFill>
                        <a:srgbClr val="D08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D08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8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75650531"/>
                  </a:ext>
                </a:extLst>
              </a:tr>
            </a:tbl>
          </a:graphicData>
        </a:graphic>
      </p:graphicFrame>
      <p:sp>
        <p:nvSpPr>
          <p:cNvPr id="2" name="Frame 1">
            <a:extLst>
              <a:ext uri="{FF2B5EF4-FFF2-40B4-BE49-F238E27FC236}">
                <a16:creationId xmlns:a16="http://schemas.microsoft.com/office/drawing/2014/main" xmlns="" id="{54C24BC4-7865-3C52-4D19-F508FD767C45}"/>
              </a:ext>
            </a:extLst>
          </p:cNvPr>
          <p:cNvSpPr/>
          <p:nvPr/>
        </p:nvSpPr>
        <p:spPr>
          <a:xfrm>
            <a:off x="0" y="599091"/>
            <a:ext cx="5845996" cy="567558"/>
          </a:xfrm>
          <a:prstGeom prst="frame">
            <a:avLst>
              <a:gd name="adj1" fmla="val 3241"/>
            </a:avLst>
          </a:prstGeom>
          <a:solidFill>
            <a:srgbClr val="FF0000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>
              <a:solidFill>
                <a:schemeClr val="tx1"/>
              </a:solidFill>
            </a:endParaRPr>
          </a:p>
        </p:txBody>
      </p:sp>
      <p:sp>
        <p:nvSpPr>
          <p:cNvPr id="3" name="Frame 2">
            <a:extLst>
              <a:ext uri="{FF2B5EF4-FFF2-40B4-BE49-F238E27FC236}">
                <a16:creationId xmlns:a16="http://schemas.microsoft.com/office/drawing/2014/main" xmlns="" id="{00FDAABF-8214-5872-6A99-C518D2AC53DE}"/>
              </a:ext>
            </a:extLst>
          </p:cNvPr>
          <p:cNvSpPr/>
          <p:nvPr/>
        </p:nvSpPr>
        <p:spPr>
          <a:xfrm>
            <a:off x="0" y="1518744"/>
            <a:ext cx="5691883" cy="515007"/>
          </a:xfrm>
          <a:prstGeom prst="frame">
            <a:avLst>
              <a:gd name="adj1" fmla="val 2296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>
              <a:solidFill>
                <a:schemeClr val="tx1"/>
              </a:solidFill>
            </a:endParaRPr>
          </a:p>
        </p:txBody>
      </p:sp>
      <p:sp>
        <p:nvSpPr>
          <p:cNvPr id="5" name="Frame 4">
            <a:extLst>
              <a:ext uri="{FF2B5EF4-FFF2-40B4-BE49-F238E27FC236}">
                <a16:creationId xmlns:a16="http://schemas.microsoft.com/office/drawing/2014/main" xmlns="" id="{7A8A14DA-4F44-5D4F-D9B2-54A2D871C1CC}"/>
              </a:ext>
            </a:extLst>
          </p:cNvPr>
          <p:cNvSpPr/>
          <p:nvPr/>
        </p:nvSpPr>
        <p:spPr>
          <a:xfrm>
            <a:off x="0" y="2900855"/>
            <a:ext cx="5537771" cy="515007"/>
          </a:xfrm>
          <a:prstGeom prst="frame">
            <a:avLst>
              <a:gd name="adj1" fmla="val 255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>
              <a:solidFill>
                <a:schemeClr val="tx1"/>
              </a:solidFill>
            </a:endParaRPr>
          </a:p>
        </p:txBody>
      </p:sp>
      <p:sp>
        <p:nvSpPr>
          <p:cNvPr id="6" name="Frame 5">
            <a:extLst>
              <a:ext uri="{FF2B5EF4-FFF2-40B4-BE49-F238E27FC236}">
                <a16:creationId xmlns:a16="http://schemas.microsoft.com/office/drawing/2014/main" xmlns="" id="{B5C885F5-B4A4-04DD-1D65-D4ECBC37034F}"/>
              </a:ext>
            </a:extLst>
          </p:cNvPr>
          <p:cNvSpPr/>
          <p:nvPr/>
        </p:nvSpPr>
        <p:spPr>
          <a:xfrm>
            <a:off x="0" y="3821987"/>
            <a:ext cx="5691883" cy="482885"/>
          </a:xfrm>
          <a:prstGeom prst="frame">
            <a:avLst>
              <a:gd name="adj1" fmla="val 3989"/>
            </a:avLst>
          </a:prstGeom>
          <a:solidFill>
            <a:srgbClr val="FF8950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>
              <a:solidFill>
                <a:schemeClr val="tx1"/>
              </a:solidFill>
            </a:endParaRPr>
          </a:p>
        </p:txBody>
      </p:sp>
      <p:sp>
        <p:nvSpPr>
          <p:cNvPr id="7" name="Frame 6">
            <a:extLst>
              <a:ext uri="{FF2B5EF4-FFF2-40B4-BE49-F238E27FC236}">
                <a16:creationId xmlns:a16="http://schemas.microsoft.com/office/drawing/2014/main" xmlns="" id="{67013B12-FBA4-8638-17F5-80EA4DF5E325}"/>
              </a:ext>
            </a:extLst>
          </p:cNvPr>
          <p:cNvSpPr/>
          <p:nvPr/>
        </p:nvSpPr>
        <p:spPr>
          <a:xfrm>
            <a:off x="0" y="1005216"/>
            <a:ext cx="5845996" cy="567558"/>
          </a:xfrm>
          <a:prstGeom prst="frame">
            <a:avLst>
              <a:gd name="adj1" fmla="val 3241"/>
            </a:avLst>
          </a:prstGeom>
          <a:solidFill>
            <a:srgbClr val="FF0000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>
              <a:solidFill>
                <a:schemeClr val="tx1"/>
              </a:solidFill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xmlns="" id="{34F92ECF-10F2-D605-548E-ED75915EA1B5}"/>
              </a:ext>
            </a:extLst>
          </p:cNvPr>
          <p:cNvSpPr/>
          <p:nvPr/>
        </p:nvSpPr>
        <p:spPr>
          <a:xfrm>
            <a:off x="0" y="1943307"/>
            <a:ext cx="5845996" cy="567558"/>
          </a:xfrm>
          <a:prstGeom prst="frame">
            <a:avLst>
              <a:gd name="adj1" fmla="val 3241"/>
            </a:avLst>
          </a:prstGeom>
          <a:solidFill>
            <a:srgbClr val="FF0000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6078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7" grpId="0" animBg="1"/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20A911DD-71C8-3612-4B8E-0E975D8FE9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3834" y="0"/>
            <a:ext cx="6676331" cy="51435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9839D16D-D402-D7E5-19B0-A0D2CD4F91D1}"/>
              </a:ext>
            </a:extLst>
          </p:cNvPr>
          <p:cNvSpPr txBox="1"/>
          <p:nvPr/>
        </p:nvSpPr>
        <p:spPr>
          <a:xfrm>
            <a:off x="406400" y="1056217"/>
            <a:ext cx="615553" cy="303106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hr-HR" sz="2800" dirty="0"/>
              <a:t>DPP-4 </a:t>
            </a:r>
            <a:r>
              <a:rPr lang="hr-HR" sz="2800" dirty="0" err="1"/>
              <a:t>inhibitori</a:t>
            </a:r>
            <a:endParaRPr lang="hr-HR" sz="2800" dirty="0"/>
          </a:p>
        </p:txBody>
      </p:sp>
    </p:spTree>
    <p:extLst>
      <p:ext uri="{BB962C8B-B14F-4D97-AF65-F5344CB8AC3E}">
        <p14:creationId xmlns:p14="http://schemas.microsoft.com/office/powerpoint/2010/main" val="2152284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50"/>
          <p:cNvSpPr txBox="1">
            <a:spLocks noGrp="1"/>
          </p:cNvSpPr>
          <p:nvPr>
            <p:ph type="subTitle" idx="1"/>
          </p:nvPr>
        </p:nvSpPr>
        <p:spPr>
          <a:xfrm>
            <a:off x="4572000" y="898358"/>
            <a:ext cx="4780547" cy="424514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u="sng" dirty="0" err="1">
                <a:latin typeface="+mj-lt"/>
              </a:rPr>
              <a:t>Najčešće</a:t>
            </a:r>
            <a:r>
              <a:rPr lang="en-GB" sz="2800" u="sng" dirty="0">
                <a:latin typeface="+mj-lt"/>
              </a:rPr>
              <a:t> </a:t>
            </a:r>
            <a:r>
              <a:rPr lang="en-GB" sz="2800" u="sng" dirty="0" err="1">
                <a:latin typeface="+mj-lt"/>
              </a:rPr>
              <a:t>nuspojave</a:t>
            </a:r>
            <a:r>
              <a:rPr lang="en-GB" sz="2800" u="sng" dirty="0">
                <a:latin typeface="+mj-lt"/>
              </a:rPr>
              <a:t> </a:t>
            </a:r>
            <a:r>
              <a:rPr lang="en-GB" sz="2800" dirty="0" err="1">
                <a:latin typeface="+mj-lt"/>
              </a:rPr>
              <a:t>prijavljene</a:t>
            </a:r>
            <a:r>
              <a:rPr lang="en-GB" sz="2800" dirty="0">
                <a:latin typeface="+mj-lt"/>
              </a:rPr>
              <a:t> </a:t>
            </a:r>
            <a:r>
              <a:rPr lang="en-GB" sz="2800" dirty="0" err="1">
                <a:latin typeface="+mj-lt"/>
              </a:rPr>
              <a:t>sa</a:t>
            </a:r>
            <a:r>
              <a:rPr lang="en-GB" sz="2800" dirty="0">
                <a:latin typeface="+mj-lt"/>
              </a:rPr>
              <a:t> </a:t>
            </a:r>
            <a:r>
              <a:rPr lang="en-GB" sz="2800" dirty="0" err="1">
                <a:latin typeface="+mj-lt"/>
              </a:rPr>
              <a:t>sitagliptinom</a:t>
            </a:r>
            <a:r>
              <a:rPr lang="en-GB" sz="2800" dirty="0">
                <a:latin typeface="+mj-lt"/>
              </a:rPr>
              <a:t> </a:t>
            </a:r>
            <a:r>
              <a:rPr lang="en-GB" sz="2800" dirty="0" err="1">
                <a:latin typeface="+mj-lt"/>
              </a:rPr>
              <a:t>uključuju</a:t>
            </a:r>
            <a:r>
              <a:rPr lang="en-GB" sz="2800" dirty="0">
                <a:latin typeface="+mj-lt"/>
              </a:rPr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err="1">
                <a:latin typeface="+mj-lt"/>
              </a:rPr>
              <a:t>curenje</a:t>
            </a:r>
            <a:r>
              <a:rPr lang="en-GB" sz="2400" dirty="0">
                <a:latin typeface="+mj-lt"/>
              </a:rPr>
              <a:t> </a:t>
            </a:r>
            <a:r>
              <a:rPr lang="en-GB" sz="2400" dirty="0" err="1">
                <a:latin typeface="+mj-lt"/>
              </a:rPr>
              <a:t>iz</a:t>
            </a:r>
            <a:r>
              <a:rPr lang="en-GB" sz="2400" dirty="0">
                <a:latin typeface="+mj-lt"/>
              </a:rPr>
              <a:t> </a:t>
            </a:r>
            <a:r>
              <a:rPr lang="en-GB" sz="2400" dirty="0" err="1">
                <a:latin typeface="+mj-lt"/>
              </a:rPr>
              <a:t>nosa</a:t>
            </a:r>
            <a:r>
              <a:rPr lang="en-GB" sz="2400" dirty="0">
                <a:latin typeface="+mj-lt"/>
              </a:rPr>
              <a:t> </a:t>
            </a:r>
            <a:r>
              <a:rPr lang="en-GB" sz="2400" dirty="0" err="1">
                <a:latin typeface="+mj-lt"/>
              </a:rPr>
              <a:t>i</a:t>
            </a:r>
            <a:r>
              <a:rPr lang="en-GB" sz="2400" dirty="0">
                <a:latin typeface="+mj-lt"/>
              </a:rPr>
              <a:t> </a:t>
            </a:r>
            <a:r>
              <a:rPr lang="en-GB" sz="2400" dirty="0" err="1">
                <a:latin typeface="+mj-lt"/>
              </a:rPr>
              <a:t>grlobolju</a:t>
            </a:r>
            <a:r>
              <a:rPr lang="en-GB" sz="2400" dirty="0">
                <a:latin typeface="+mj-lt"/>
              </a:rPr>
              <a:t>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err="1">
                <a:latin typeface="+mj-lt"/>
              </a:rPr>
              <a:t>glavobolju</a:t>
            </a:r>
            <a:r>
              <a:rPr lang="en-GB" sz="2400" dirty="0">
                <a:latin typeface="+mj-lt"/>
              </a:rPr>
              <a:t>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err="1">
                <a:latin typeface="+mj-lt"/>
              </a:rPr>
              <a:t>proljev</a:t>
            </a:r>
            <a:r>
              <a:rPr lang="en-GB" sz="2400" dirty="0">
                <a:latin typeface="+mj-lt"/>
              </a:rPr>
              <a:t>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err="1">
                <a:latin typeface="+mj-lt"/>
              </a:rPr>
              <a:t>infekciju</a:t>
            </a:r>
            <a:r>
              <a:rPr lang="en-GB" sz="2400" dirty="0">
                <a:latin typeface="+mj-lt"/>
              </a:rPr>
              <a:t> </a:t>
            </a:r>
            <a:r>
              <a:rPr lang="en-GB" sz="2400" dirty="0" err="1">
                <a:latin typeface="+mj-lt"/>
              </a:rPr>
              <a:t>gornjih</a:t>
            </a:r>
            <a:r>
              <a:rPr lang="en-GB" sz="2400" dirty="0">
                <a:latin typeface="+mj-lt"/>
              </a:rPr>
              <a:t> </a:t>
            </a:r>
            <a:r>
              <a:rPr lang="en-GB" sz="2400" dirty="0" err="1">
                <a:latin typeface="+mj-lt"/>
              </a:rPr>
              <a:t>dišnih</a:t>
            </a:r>
            <a:r>
              <a:rPr lang="en-GB" sz="2400" dirty="0">
                <a:latin typeface="+mj-lt"/>
              </a:rPr>
              <a:t> </a:t>
            </a:r>
            <a:r>
              <a:rPr lang="en-GB" sz="2400" dirty="0" err="1">
                <a:latin typeface="+mj-lt"/>
              </a:rPr>
              <a:t>puteva</a:t>
            </a:r>
            <a:r>
              <a:rPr lang="en-GB" sz="2400" dirty="0">
                <a:latin typeface="+mj-lt"/>
              </a:rPr>
              <a:t>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err="1">
                <a:latin typeface="+mj-lt"/>
              </a:rPr>
              <a:t>bolove</a:t>
            </a:r>
            <a:r>
              <a:rPr lang="en-GB" sz="2400" dirty="0">
                <a:latin typeface="+mj-lt"/>
              </a:rPr>
              <a:t> u </a:t>
            </a:r>
            <a:r>
              <a:rPr lang="en-GB" sz="2400" dirty="0" err="1">
                <a:latin typeface="+mj-lt"/>
              </a:rPr>
              <a:t>zglobovima</a:t>
            </a:r>
            <a:r>
              <a:rPr lang="en-GB" sz="2400" dirty="0">
                <a:latin typeface="+mj-lt"/>
              </a:rPr>
              <a:t> </a:t>
            </a:r>
            <a:r>
              <a:rPr lang="en-GB" sz="2400" dirty="0" err="1">
                <a:latin typeface="+mj-lt"/>
              </a:rPr>
              <a:t>i</a:t>
            </a:r>
            <a:r>
              <a:rPr lang="en-GB" sz="2400" dirty="0">
                <a:latin typeface="+mj-lt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err="1">
                <a:latin typeface="+mj-lt"/>
              </a:rPr>
              <a:t>Infekciju</a:t>
            </a:r>
            <a:r>
              <a:rPr lang="en-GB" sz="2400" dirty="0">
                <a:latin typeface="+mj-lt"/>
              </a:rPr>
              <a:t> </a:t>
            </a:r>
            <a:r>
              <a:rPr lang="en-GB" sz="2400" dirty="0" err="1">
                <a:latin typeface="+mj-lt"/>
              </a:rPr>
              <a:t>mokraćnog</a:t>
            </a:r>
            <a:r>
              <a:rPr lang="en-GB" sz="2400" dirty="0">
                <a:latin typeface="+mj-lt"/>
              </a:rPr>
              <a:t> </a:t>
            </a:r>
            <a:r>
              <a:rPr lang="en-GB" sz="2400" dirty="0" err="1">
                <a:latin typeface="+mj-lt"/>
              </a:rPr>
              <a:t>sustava</a:t>
            </a:r>
            <a:r>
              <a:rPr lang="en-GB" sz="2400" dirty="0">
                <a:latin typeface="+mj-lt"/>
              </a:rPr>
              <a:t>. </a:t>
            </a:r>
            <a:endParaRPr lang="x-none" sz="2400" dirty="0">
              <a:latin typeface="+mj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869FCFA-7864-CEF0-C4D8-04678F0FF245}"/>
              </a:ext>
            </a:extLst>
          </p:cNvPr>
          <p:cNvSpPr txBox="1"/>
          <p:nvPr/>
        </p:nvSpPr>
        <p:spPr>
          <a:xfrm>
            <a:off x="417095" y="2576763"/>
            <a:ext cx="357738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dirty="0"/>
              <a:t>DPP-4 INHIBITORI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74D6EC1-5D28-6F51-6A1A-FCE6DAA783E6}"/>
              </a:ext>
            </a:extLst>
          </p:cNvPr>
          <p:cNvSpPr txBox="1"/>
          <p:nvPr/>
        </p:nvSpPr>
        <p:spPr>
          <a:xfrm>
            <a:off x="128336" y="4115282"/>
            <a:ext cx="41549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0" i="0" u="none" strike="noStrike" dirty="0">
                <a:solidFill>
                  <a:srgbClr val="212121"/>
                </a:solidFill>
                <a:effectLst/>
                <a:latin typeface="BlinkMacSystemFont"/>
              </a:rPr>
              <a:t>Saini K, Sharma S, Khan Y. DPP-4 inhibitors for treating T2DM - hype or hope? an analysis based on the current literature. Front Mol </a:t>
            </a:r>
            <a:r>
              <a:rPr lang="en-GB" sz="1000" b="0" i="0" u="none" strike="noStrike" dirty="0" err="1">
                <a:solidFill>
                  <a:srgbClr val="212121"/>
                </a:solidFill>
                <a:effectLst/>
                <a:latin typeface="BlinkMacSystemFont"/>
              </a:rPr>
              <a:t>Biosci</a:t>
            </a:r>
            <a:r>
              <a:rPr lang="en-GB" sz="1000" b="0" i="0" u="none" strike="noStrike" dirty="0">
                <a:solidFill>
                  <a:srgbClr val="212121"/>
                </a:solidFill>
                <a:effectLst/>
                <a:latin typeface="BlinkMacSystemFont"/>
              </a:rPr>
              <a:t>. 2023 May 23;10:1130625. </a:t>
            </a:r>
            <a:r>
              <a:rPr lang="en-GB" sz="1000" b="0" i="0" u="none" strike="noStrike" dirty="0" err="1">
                <a:solidFill>
                  <a:srgbClr val="212121"/>
                </a:solidFill>
                <a:effectLst/>
                <a:latin typeface="BlinkMacSystemFont"/>
              </a:rPr>
              <a:t>doi</a:t>
            </a:r>
            <a:r>
              <a:rPr lang="en-GB" sz="1000" b="0" i="0" u="none" strike="noStrike" dirty="0">
                <a:solidFill>
                  <a:srgbClr val="212121"/>
                </a:solidFill>
                <a:effectLst/>
                <a:latin typeface="BlinkMacSystemFont"/>
              </a:rPr>
              <a:t>: 10.3389/fmolb.2023.1130625. PMID: 37287751; PMCID: PMC10242023.</a:t>
            </a:r>
            <a:endParaRPr lang="hr-HR" sz="1000" dirty="0"/>
          </a:p>
        </p:txBody>
      </p:sp>
    </p:spTree>
    <p:extLst>
      <p:ext uri="{BB962C8B-B14F-4D97-AF65-F5344CB8AC3E}">
        <p14:creationId xmlns:p14="http://schemas.microsoft.com/office/powerpoint/2010/main" val="159441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FE443FC-3D6A-C2CC-74AE-84DC41703E26}"/>
              </a:ext>
            </a:extLst>
          </p:cNvPr>
          <p:cNvSpPr txBox="1"/>
          <p:nvPr/>
        </p:nvSpPr>
        <p:spPr>
          <a:xfrm>
            <a:off x="641684" y="818147"/>
            <a:ext cx="752374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Sodium-Glucose Transport Protein 2 (SGLT2) </a:t>
            </a:r>
            <a:r>
              <a:rPr lang="en-GB" sz="3200" b="1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Inhibitori</a:t>
            </a:r>
            <a:endParaRPr lang="en-GB" sz="3200" b="1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endParaRPr lang="hr-HR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08CE872-F076-32E3-74D5-A639CDF481CF}"/>
              </a:ext>
            </a:extLst>
          </p:cNvPr>
          <p:cNvSpPr txBox="1"/>
          <p:nvPr/>
        </p:nvSpPr>
        <p:spPr>
          <a:xfrm>
            <a:off x="320841" y="2571750"/>
            <a:ext cx="830981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2200" dirty="0"/>
              <a:t>SGLT-2 su proteini </a:t>
            </a:r>
            <a:r>
              <a:rPr lang="hr-HR" sz="2200" dirty="0" err="1"/>
              <a:t>eksprimirani</a:t>
            </a:r>
            <a:r>
              <a:rPr lang="hr-HR" sz="2200" dirty="0"/>
              <a:t> u </a:t>
            </a:r>
            <a:r>
              <a:rPr lang="hr-HR" sz="2200" dirty="0" err="1"/>
              <a:t>proksimalnim</a:t>
            </a:r>
            <a:r>
              <a:rPr lang="hr-HR" sz="2200" dirty="0"/>
              <a:t> zavojitim </a:t>
            </a:r>
            <a:r>
              <a:rPr lang="hr-HR" sz="2200" dirty="0" err="1"/>
              <a:t>tubulima</a:t>
            </a:r>
            <a:r>
              <a:rPr lang="hr-HR" sz="2200" dirty="0"/>
              <a:t> bubrega koji ostvaruju svoju fiziološku funkciju </a:t>
            </a:r>
            <a:r>
              <a:rPr lang="hr-HR" sz="2200" dirty="0" err="1"/>
              <a:t>reapsorpcijom</a:t>
            </a:r>
            <a:r>
              <a:rPr lang="hr-HR" sz="2200" dirty="0"/>
              <a:t> filtrirane glukoze iz lumena </a:t>
            </a:r>
            <a:r>
              <a:rPr lang="hr-HR" sz="2200" dirty="0" err="1"/>
              <a:t>tubula</a:t>
            </a:r>
            <a:r>
              <a:rPr lang="hr-HR" sz="22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b="0" i="0" u="sng" strike="noStrike" dirty="0" err="1">
                <a:solidFill>
                  <a:srgbClr val="323232"/>
                </a:solidFill>
                <a:effectLst/>
                <a:latin typeface="PT Sans" panose="020B0503020203020204" pitchFamily="34" charset="77"/>
              </a:rPr>
              <a:t>Blokirajući</a:t>
            </a:r>
            <a:r>
              <a:rPr lang="en-GB" sz="2200" b="0" i="0" u="sng" strike="noStrike" dirty="0">
                <a:solidFill>
                  <a:srgbClr val="323232"/>
                </a:solidFill>
                <a:effectLst/>
                <a:latin typeface="PT Sans" panose="020B0503020203020204" pitchFamily="34" charset="77"/>
              </a:rPr>
              <a:t> </a:t>
            </a:r>
            <a:r>
              <a:rPr lang="en-GB" sz="2200" b="0" i="0" u="sng" strike="noStrike" dirty="0" err="1">
                <a:solidFill>
                  <a:srgbClr val="323232"/>
                </a:solidFill>
                <a:effectLst/>
                <a:latin typeface="PT Sans" panose="020B0503020203020204" pitchFamily="34" charset="77"/>
              </a:rPr>
              <a:t>djelovanje</a:t>
            </a:r>
            <a:r>
              <a:rPr lang="en-GB" sz="2200" b="0" i="0" u="sng" strike="noStrike" dirty="0">
                <a:solidFill>
                  <a:srgbClr val="323232"/>
                </a:solidFill>
                <a:effectLst/>
                <a:latin typeface="PT Sans" panose="020B0503020203020204" pitchFamily="34" charset="77"/>
              </a:rPr>
              <a:t> SGLT2, </a:t>
            </a:r>
            <a:r>
              <a:rPr lang="en-GB" sz="2200" b="0" i="0" u="sng" strike="noStrike" dirty="0" err="1">
                <a:solidFill>
                  <a:srgbClr val="323232"/>
                </a:solidFill>
                <a:effectLst/>
                <a:latin typeface="PT Sans" panose="020B0503020203020204" pitchFamily="34" charset="77"/>
              </a:rPr>
              <a:t>ovi</a:t>
            </a:r>
            <a:r>
              <a:rPr lang="en-GB" sz="2200" b="0" i="0" u="sng" strike="noStrike" dirty="0">
                <a:solidFill>
                  <a:srgbClr val="323232"/>
                </a:solidFill>
                <a:effectLst/>
                <a:latin typeface="PT Sans" panose="020B0503020203020204" pitchFamily="34" charset="77"/>
              </a:rPr>
              <a:t> </a:t>
            </a:r>
            <a:r>
              <a:rPr lang="en-GB" sz="2200" b="0" i="0" u="sng" strike="noStrike" dirty="0" err="1">
                <a:solidFill>
                  <a:srgbClr val="323232"/>
                </a:solidFill>
                <a:effectLst/>
                <a:latin typeface="PT Sans" panose="020B0503020203020204" pitchFamily="34" charset="77"/>
              </a:rPr>
              <a:t>lijekovi</a:t>
            </a:r>
            <a:r>
              <a:rPr lang="en-GB" sz="2200" b="0" i="0" u="sng" strike="noStrike" dirty="0">
                <a:solidFill>
                  <a:srgbClr val="323232"/>
                </a:solidFill>
                <a:effectLst/>
                <a:latin typeface="PT Sans" panose="020B0503020203020204" pitchFamily="34" charset="77"/>
              </a:rPr>
              <a:t> </a:t>
            </a:r>
            <a:r>
              <a:rPr lang="en-GB" sz="2200" b="0" i="0" u="sng" strike="noStrike" dirty="0" err="1">
                <a:solidFill>
                  <a:srgbClr val="323232"/>
                </a:solidFill>
                <a:effectLst/>
                <a:latin typeface="PT Sans" panose="020B0503020203020204" pitchFamily="34" charset="77"/>
              </a:rPr>
              <a:t>dovode</a:t>
            </a:r>
            <a:r>
              <a:rPr lang="en-GB" sz="2200" b="0" i="0" u="sng" strike="noStrike" dirty="0">
                <a:solidFill>
                  <a:srgbClr val="323232"/>
                </a:solidFill>
                <a:effectLst/>
                <a:latin typeface="PT Sans" panose="020B0503020203020204" pitchFamily="34" charset="77"/>
              </a:rPr>
              <a:t> do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2200" dirty="0"/>
              <a:t>smanjene </a:t>
            </a:r>
            <a:r>
              <a:rPr lang="hr-HR" sz="2200" dirty="0" err="1"/>
              <a:t>reapsorpcije</a:t>
            </a:r>
            <a:r>
              <a:rPr lang="hr-HR" sz="2200" dirty="0"/>
              <a:t> filtrirane glukoze,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2200" dirty="0"/>
              <a:t>smanjuju bubrežni praga za glukozu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2200" dirty="0"/>
              <a:t>potiču izlučivanje glukoze mokraćom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sglt-2_inhibitors [TUSOM | Pharmwiki]">
            <a:extLst>
              <a:ext uri="{FF2B5EF4-FFF2-40B4-BE49-F238E27FC236}">
                <a16:creationId xmlns:a16="http://schemas.microsoft.com/office/drawing/2014/main" xmlns="" id="{7253D74D-50C1-AEDA-6E0F-60DDD7FD44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0"/>
            <a:ext cx="6858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4615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FE443FC-3D6A-C2CC-74AE-84DC41703E26}"/>
              </a:ext>
            </a:extLst>
          </p:cNvPr>
          <p:cNvSpPr txBox="1"/>
          <p:nvPr/>
        </p:nvSpPr>
        <p:spPr>
          <a:xfrm>
            <a:off x="641684" y="818147"/>
            <a:ext cx="752374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Sodium-Glucose Transport Protein 2 (SGLT2) </a:t>
            </a:r>
            <a:r>
              <a:rPr lang="en-GB" sz="3200" b="1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Inhibitori</a:t>
            </a:r>
            <a:endParaRPr lang="en-GB" sz="3200" b="1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endParaRPr lang="hr-HR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08CE872-F076-32E3-74D5-A639CDF481CF}"/>
              </a:ext>
            </a:extLst>
          </p:cNvPr>
          <p:cNvSpPr txBox="1"/>
          <p:nvPr/>
        </p:nvSpPr>
        <p:spPr>
          <a:xfrm>
            <a:off x="417094" y="2571750"/>
            <a:ext cx="830981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 fontAlgn="base">
              <a:buFont typeface="Arial" panose="020B0604020202020204" pitchFamily="34" charset="0"/>
              <a:buChar char="•"/>
            </a:pPr>
            <a:r>
              <a:rPr lang="hr-HR" sz="2400" dirty="0"/>
              <a:t>Dobro se resorbira iz GI sustava. </a:t>
            </a:r>
          </a:p>
          <a:p>
            <a:pPr marL="342900" indent="-342900" algn="l" fontAlgn="base">
              <a:buFont typeface="Arial" panose="020B0604020202020204" pitchFamily="34" charset="0"/>
              <a:buChar char="•"/>
            </a:pPr>
            <a:r>
              <a:rPr lang="hr-HR" sz="2400" dirty="0"/>
              <a:t>uzimanje </a:t>
            </a:r>
            <a:r>
              <a:rPr lang="hr-HR" sz="2400" dirty="0" err="1"/>
              <a:t>inhibitora</a:t>
            </a:r>
            <a:r>
              <a:rPr lang="hr-HR" sz="2400" dirty="0"/>
              <a:t> SGLT2 prije obroka.</a:t>
            </a:r>
          </a:p>
          <a:p>
            <a:pPr marL="342900" indent="-342900" algn="l" fontAlgn="base">
              <a:buFont typeface="Arial" panose="020B0604020202020204" pitchFamily="34" charset="0"/>
              <a:buChar char="•"/>
            </a:pPr>
            <a:r>
              <a:rPr lang="hr-HR" sz="2400" dirty="0"/>
              <a:t>Visoko vezanje za proteine plazme (PPB) - </a:t>
            </a:r>
            <a:r>
              <a:rPr lang="hr-HR" sz="2400" dirty="0" err="1"/>
              <a:t>Kanagliflozin</a:t>
            </a:r>
            <a:r>
              <a:rPr lang="hr-HR" sz="2400" dirty="0"/>
              <a:t> </a:t>
            </a:r>
          </a:p>
          <a:p>
            <a:pPr marL="342900" indent="-342900" algn="l" fontAlgn="base">
              <a:buFont typeface="Arial" panose="020B0604020202020204" pitchFamily="34" charset="0"/>
              <a:buChar char="•"/>
            </a:pPr>
            <a:r>
              <a:rPr lang="hr-HR" sz="2400" dirty="0"/>
              <a:t>Vezanje za proteine plazme nije značajno promijenjeno u bolesnika s bubrežnim ili jetrenim oštećenjem</a:t>
            </a:r>
          </a:p>
        </p:txBody>
      </p:sp>
    </p:spTree>
    <p:extLst>
      <p:ext uri="{BB962C8B-B14F-4D97-AF65-F5344CB8AC3E}">
        <p14:creationId xmlns:p14="http://schemas.microsoft.com/office/powerpoint/2010/main" val="3781138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FE443FC-3D6A-C2CC-74AE-84DC41703E26}"/>
              </a:ext>
            </a:extLst>
          </p:cNvPr>
          <p:cNvSpPr txBox="1"/>
          <p:nvPr/>
        </p:nvSpPr>
        <p:spPr>
          <a:xfrm>
            <a:off x="641684" y="818147"/>
            <a:ext cx="752374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Sodium-Glucose Transport Protein 2 (SGLT2) </a:t>
            </a:r>
            <a:r>
              <a:rPr lang="en-GB" sz="3200" b="1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Inhibitori</a:t>
            </a:r>
            <a:endParaRPr lang="en-GB" sz="3200" b="1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endParaRPr lang="hr-HR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08CE872-F076-32E3-74D5-A639CDF481CF}"/>
              </a:ext>
            </a:extLst>
          </p:cNvPr>
          <p:cNvSpPr txBox="1"/>
          <p:nvPr/>
        </p:nvSpPr>
        <p:spPr>
          <a:xfrm>
            <a:off x="417094" y="2421796"/>
            <a:ext cx="830981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 fontAlgn="base">
              <a:buFont typeface="Arial" panose="020B0604020202020204" pitchFamily="34" charset="0"/>
              <a:buChar char="•"/>
            </a:pPr>
            <a:r>
              <a:rPr lang="hr-HR" sz="2400" dirty="0" err="1"/>
              <a:t>inhibitori</a:t>
            </a:r>
            <a:r>
              <a:rPr lang="hr-HR" sz="2400" dirty="0"/>
              <a:t> SGLT2 se filtriraju iz plazme u </a:t>
            </a:r>
            <a:r>
              <a:rPr lang="hr-HR" sz="2400" dirty="0" err="1"/>
              <a:t>glomerulu</a:t>
            </a:r>
            <a:r>
              <a:rPr lang="hr-HR" sz="2400" dirty="0"/>
              <a:t> i pričvršćuju na </a:t>
            </a:r>
            <a:r>
              <a:rPr lang="hr-HR" sz="2400" dirty="0" err="1"/>
              <a:t>luminalnu</a:t>
            </a:r>
            <a:r>
              <a:rPr lang="hr-HR" sz="2400" dirty="0"/>
              <a:t> membranu </a:t>
            </a:r>
            <a:r>
              <a:rPr lang="hr-HR" sz="2400" dirty="0" err="1"/>
              <a:t>proksimalnog</a:t>
            </a:r>
            <a:r>
              <a:rPr lang="hr-HR" sz="2400" dirty="0"/>
              <a:t> zavojitog </a:t>
            </a:r>
            <a:r>
              <a:rPr lang="hr-HR" sz="2400" dirty="0" err="1"/>
              <a:t>tubula</a:t>
            </a:r>
            <a:r>
              <a:rPr lang="hr-HR" sz="2400" dirty="0"/>
              <a:t>, sprečavajući do 60% </a:t>
            </a:r>
            <a:r>
              <a:rPr lang="hr-HR" sz="2400" dirty="0" err="1"/>
              <a:t>reapsorpcije</a:t>
            </a:r>
            <a:r>
              <a:rPr lang="hr-HR" sz="2400" dirty="0"/>
              <a:t> glukoze. </a:t>
            </a:r>
          </a:p>
          <a:p>
            <a:pPr marL="342900" indent="-342900" algn="l" fontAlgn="base">
              <a:buFont typeface="Arial" panose="020B0604020202020204" pitchFamily="34" charset="0"/>
              <a:buChar char="•"/>
            </a:pPr>
            <a:r>
              <a:rPr lang="hr-HR" sz="2400" dirty="0" err="1"/>
              <a:t>Inhibitori</a:t>
            </a:r>
            <a:r>
              <a:rPr lang="hr-HR" sz="2400" dirty="0"/>
              <a:t> SGLT2 imaju dugo poluvrijeme eliminacije što omogućuje primjenu jednom dnevno.</a:t>
            </a:r>
          </a:p>
        </p:txBody>
      </p:sp>
    </p:spTree>
    <p:extLst>
      <p:ext uri="{BB962C8B-B14F-4D97-AF65-F5344CB8AC3E}">
        <p14:creationId xmlns:p14="http://schemas.microsoft.com/office/powerpoint/2010/main" val="23585228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FE443FC-3D6A-C2CC-74AE-84DC41703E26}"/>
              </a:ext>
            </a:extLst>
          </p:cNvPr>
          <p:cNvSpPr txBox="1"/>
          <p:nvPr/>
        </p:nvSpPr>
        <p:spPr>
          <a:xfrm>
            <a:off x="641684" y="818147"/>
            <a:ext cx="752374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Sodium-Glucose Transport Protein 2 (SGLT2) </a:t>
            </a:r>
            <a:r>
              <a:rPr lang="en-GB" sz="3200" b="1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Inhibitori</a:t>
            </a:r>
            <a:endParaRPr lang="en-GB" sz="3200" b="1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endParaRPr lang="hr-HR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08CE872-F076-32E3-74D5-A639CDF481CF}"/>
              </a:ext>
            </a:extLst>
          </p:cNvPr>
          <p:cNvSpPr txBox="1"/>
          <p:nvPr/>
        </p:nvSpPr>
        <p:spPr>
          <a:xfrm>
            <a:off x="500221" y="2672192"/>
            <a:ext cx="856648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 fontAlgn="base">
              <a:buFont typeface="Arial" panose="020B0604020202020204" pitchFamily="34" charset="0"/>
              <a:buChar char="•"/>
            </a:pPr>
            <a:r>
              <a:rPr lang="hr-HR" sz="2400" dirty="0"/>
              <a:t>Najčešće prijavljene </a:t>
            </a:r>
            <a:r>
              <a:rPr lang="hr-HR" sz="2400" u="sng" dirty="0"/>
              <a:t>nuspojave </a:t>
            </a:r>
            <a:r>
              <a:rPr lang="hr-HR" sz="2400" dirty="0"/>
              <a:t>s </a:t>
            </a:r>
            <a:r>
              <a:rPr lang="hr-HR" sz="2400" dirty="0" err="1"/>
              <a:t>inhibitorima</a:t>
            </a:r>
            <a:r>
              <a:rPr lang="hr-HR" sz="2400" dirty="0"/>
              <a:t> SGLT-2 su</a:t>
            </a:r>
          </a:p>
          <a:p>
            <a:pPr marL="342900" lvl="4" indent="-342900" fontAlgn="base">
              <a:buFont typeface="Arial" panose="020B0604020202020204" pitchFamily="34" charset="0"/>
              <a:buChar char="•"/>
            </a:pPr>
            <a:r>
              <a:rPr lang="hr-HR" sz="2400" dirty="0"/>
              <a:t>gljivične infekcije ženskih genitalija</a:t>
            </a:r>
          </a:p>
          <a:p>
            <a:pPr marL="342900" lvl="4" indent="-342900" fontAlgn="base">
              <a:buFont typeface="Arial" panose="020B0604020202020204" pitchFamily="34" charset="0"/>
              <a:buChar char="•"/>
            </a:pPr>
            <a:r>
              <a:rPr lang="hr-HR" sz="2400" dirty="0"/>
              <a:t>infekcije mokraćnog sustava, </a:t>
            </a:r>
          </a:p>
          <a:p>
            <a:pPr marL="342900" lvl="4" indent="-342900" fontAlgn="base">
              <a:buFont typeface="Arial" panose="020B0604020202020204" pitchFamily="34" charset="0"/>
              <a:buChar char="•"/>
            </a:pPr>
            <a:r>
              <a:rPr lang="hr-HR" sz="2400" dirty="0"/>
              <a:t>pojačano mokrenje, </a:t>
            </a:r>
          </a:p>
          <a:p>
            <a:pPr marL="342900" lvl="4" indent="-342900" fontAlgn="base">
              <a:buFont typeface="Arial" panose="020B0604020202020204" pitchFamily="34" charset="0"/>
              <a:buChar char="•"/>
            </a:pPr>
            <a:r>
              <a:rPr lang="hr-HR" sz="2400" dirty="0"/>
              <a:t>mučnina  </a:t>
            </a:r>
          </a:p>
          <a:p>
            <a:pPr marL="342900" lvl="4" indent="-342900" fontAlgn="base">
              <a:buFont typeface="Arial" panose="020B0604020202020204" pitchFamily="34" charset="0"/>
              <a:buChar char="•"/>
            </a:pPr>
            <a:r>
              <a:rPr lang="hr-HR" sz="2400" dirty="0"/>
              <a:t>zatvor</a:t>
            </a:r>
          </a:p>
        </p:txBody>
      </p:sp>
    </p:spTree>
    <p:extLst>
      <p:ext uri="{BB962C8B-B14F-4D97-AF65-F5344CB8AC3E}">
        <p14:creationId xmlns:p14="http://schemas.microsoft.com/office/powerpoint/2010/main" val="1724268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FE443FC-3D6A-C2CC-74AE-84DC41703E26}"/>
              </a:ext>
            </a:extLst>
          </p:cNvPr>
          <p:cNvSpPr txBox="1"/>
          <p:nvPr/>
        </p:nvSpPr>
        <p:spPr>
          <a:xfrm>
            <a:off x="641684" y="818147"/>
            <a:ext cx="752374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Sodium-Glucose Transport Protein 2 (SGLT2) </a:t>
            </a:r>
            <a:r>
              <a:rPr lang="en-GB" sz="3200" b="1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Inhibitori</a:t>
            </a:r>
            <a:endParaRPr lang="en-GB" sz="3200" b="1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endParaRPr lang="hr-HR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08CE872-F076-32E3-74D5-A639CDF481CF}"/>
              </a:ext>
            </a:extLst>
          </p:cNvPr>
          <p:cNvSpPr txBox="1"/>
          <p:nvPr/>
        </p:nvSpPr>
        <p:spPr>
          <a:xfrm>
            <a:off x="406703" y="3032692"/>
            <a:ext cx="85664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hr-HR" sz="2400" dirty="0"/>
              <a:t>Prekinuti uzimanje </a:t>
            </a:r>
            <a:r>
              <a:rPr lang="hr-HR" sz="2400" dirty="0" err="1"/>
              <a:t>inhibitora</a:t>
            </a:r>
            <a:r>
              <a:rPr lang="hr-HR" sz="2400" dirty="0"/>
              <a:t> SGLT2 u slučaju čira i infekcije donjeg uda. 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hr-HR" sz="2400" dirty="0"/>
              <a:t>Dijabetička </a:t>
            </a:r>
            <a:r>
              <a:rPr lang="hr-HR" sz="2400" dirty="0" err="1"/>
              <a:t>ketoacidoza</a:t>
            </a:r>
            <a:r>
              <a:rPr lang="hr-HR" sz="2400" dirty="0"/>
              <a:t>: </a:t>
            </a:r>
            <a:r>
              <a:rPr lang="hr-HR" sz="2400" dirty="0" err="1"/>
              <a:t>inhibitori</a:t>
            </a:r>
            <a:r>
              <a:rPr lang="hr-HR" sz="2400" dirty="0"/>
              <a:t> SGLT-2 povezani su s gotovo 3 puta većim rizikom od dijabetičke </a:t>
            </a:r>
            <a:r>
              <a:rPr lang="hr-HR" sz="2400" dirty="0" err="1"/>
              <a:t>ketoacidoze</a:t>
            </a:r>
            <a:r>
              <a:rPr lang="hr-HR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63234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FE443FC-3D6A-C2CC-74AE-84DC41703E26}"/>
              </a:ext>
            </a:extLst>
          </p:cNvPr>
          <p:cNvSpPr txBox="1"/>
          <p:nvPr/>
        </p:nvSpPr>
        <p:spPr>
          <a:xfrm>
            <a:off x="641684" y="818147"/>
            <a:ext cx="752374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Sodium-Glucose Transport Protein 2 (SGLT2) </a:t>
            </a:r>
            <a:r>
              <a:rPr lang="en-GB" sz="3200" b="1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Inhibitori</a:t>
            </a:r>
            <a:endParaRPr lang="en-GB" sz="3200" b="1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endParaRPr lang="hr-HR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08CE872-F076-32E3-74D5-A639CDF481CF}"/>
              </a:ext>
            </a:extLst>
          </p:cNvPr>
          <p:cNvSpPr txBox="1"/>
          <p:nvPr/>
        </p:nvSpPr>
        <p:spPr>
          <a:xfrm>
            <a:off x="417094" y="2424468"/>
            <a:ext cx="856648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hr-HR" sz="2400" dirty="0"/>
              <a:t>Akutna ozljeda bubrega (AOB) se može pojaviti s početkom terapije SGLT2. 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hr-HR" sz="2400" dirty="0"/>
              <a:t>Prije uvođenja </a:t>
            </a:r>
            <a:r>
              <a:rPr lang="hr-HR" sz="2400" dirty="0" err="1"/>
              <a:t>inhibitora</a:t>
            </a:r>
            <a:r>
              <a:rPr lang="hr-HR" sz="2400" dirty="0"/>
              <a:t> SGLT2, procijeniti i ispraviti status volumena, osobito u starijih bolesnika koji primaju diuretike i onih s oštećenjem bubrega.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hr-HR" sz="2400" dirty="0"/>
              <a:t>Pacijenti stariji od 65 godina također su identificirani kao visokorizični za razvoj AOB.</a:t>
            </a:r>
          </a:p>
        </p:txBody>
      </p:sp>
    </p:spTree>
    <p:extLst>
      <p:ext uri="{BB962C8B-B14F-4D97-AF65-F5344CB8AC3E}">
        <p14:creationId xmlns:p14="http://schemas.microsoft.com/office/powerpoint/2010/main" val="1355405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FE443FC-3D6A-C2CC-74AE-84DC41703E26}"/>
              </a:ext>
            </a:extLst>
          </p:cNvPr>
          <p:cNvSpPr txBox="1"/>
          <p:nvPr/>
        </p:nvSpPr>
        <p:spPr>
          <a:xfrm>
            <a:off x="641684" y="818147"/>
            <a:ext cx="752374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Sodium-Glucose Transport Protein 2 (SGLT2) </a:t>
            </a:r>
            <a:r>
              <a:rPr lang="en-GB" sz="3200" b="1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Inhibitori</a:t>
            </a:r>
            <a:endParaRPr lang="en-GB" sz="3200" b="1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endParaRPr lang="hr-HR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08CE872-F076-32E3-74D5-A639CDF481CF}"/>
              </a:ext>
            </a:extLst>
          </p:cNvPr>
          <p:cNvSpPr txBox="1"/>
          <p:nvPr/>
        </p:nvSpPr>
        <p:spPr>
          <a:xfrm>
            <a:off x="433136" y="2725422"/>
            <a:ext cx="85664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hr-HR" sz="2400" u="sng" dirty="0"/>
              <a:t>Kontraindikacije:</a:t>
            </a:r>
          </a:p>
          <a:p>
            <a:pPr fontAlgn="base"/>
            <a:endParaRPr lang="hr-HR" sz="2400" u="sng" dirty="0"/>
          </a:p>
          <a:p>
            <a:pPr marL="342900" lvl="1" indent="-342900" fontAlgn="base">
              <a:buFont typeface="Arial" panose="020B0604020202020204" pitchFamily="34" charset="0"/>
              <a:buChar char="•"/>
            </a:pPr>
            <a:r>
              <a:rPr lang="hr-HR" sz="2400" dirty="0"/>
              <a:t>Pacijenti na dijalizi</a:t>
            </a:r>
          </a:p>
          <a:p>
            <a:pPr marL="342900" lvl="1" indent="-342900" fontAlgn="base">
              <a:buFont typeface="Arial" panose="020B0604020202020204" pitchFamily="34" charset="0"/>
              <a:buChar char="•"/>
            </a:pPr>
            <a:r>
              <a:rPr lang="hr-HR" sz="2400" dirty="0" err="1"/>
              <a:t>Hipersenzitivne</a:t>
            </a:r>
            <a:r>
              <a:rPr lang="hr-HR" sz="2400" dirty="0"/>
              <a:t> reakcije ( </a:t>
            </a:r>
            <a:r>
              <a:rPr lang="hr-HR" sz="2400" dirty="0" err="1"/>
              <a:t>anafilaksija</a:t>
            </a:r>
            <a:r>
              <a:rPr lang="hr-HR" sz="2400" dirty="0"/>
              <a:t> i </a:t>
            </a:r>
            <a:r>
              <a:rPr lang="hr-HR" sz="2400" dirty="0" err="1"/>
              <a:t>angoedem</a:t>
            </a:r>
            <a:r>
              <a:rPr lang="hr-HR" sz="2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710169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="" id="{4E85181C-3CBA-482C-0E8F-B2057F146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SGLT -2 INHIBITORI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4BEAF50-ABBF-F402-C782-1F18C533AA89}"/>
              </a:ext>
            </a:extLst>
          </p:cNvPr>
          <p:cNvSpPr txBox="1"/>
          <p:nvPr/>
        </p:nvSpPr>
        <p:spPr>
          <a:xfrm>
            <a:off x="457200" y="1681844"/>
            <a:ext cx="8147957" cy="2985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>
              <a:buFont typeface="Arial" panose="020B0604020202020204" pitchFamily="34" charset="0"/>
              <a:buChar char="•"/>
            </a:pPr>
            <a:r>
              <a:rPr lang="en-GB" sz="3200" b="0" i="0" u="none" strike="noStrike" dirty="0" err="1">
                <a:solidFill>
                  <a:srgbClr val="201E1E"/>
                </a:solidFill>
                <a:effectLst/>
                <a:latin typeface="Graphik Web"/>
              </a:rPr>
              <a:t>Bexaglifloxin</a:t>
            </a:r>
            <a:r>
              <a:rPr lang="en-GB" sz="3200" b="0" i="0" u="none" strike="noStrike" dirty="0">
                <a:solidFill>
                  <a:srgbClr val="201E1E"/>
                </a:solidFill>
                <a:effectLst/>
                <a:latin typeface="Graphik Web"/>
              </a:rPr>
              <a:t>  - </a:t>
            </a:r>
            <a:r>
              <a:rPr lang="en-GB" sz="3200" b="0" i="0" u="none" strike="noStrike" dirty="0" err="1">
                <a:solidFill>
                  <a:srgbClr val="201E1E"/>
                </a:solidFill>
                <a:effectLst/>
                <a:latin typeface="Graphik Web"/>
              </a:rPr>
              <a:t>Brenzavvy</a:t>
            </a:r>
            <a:r>
              <a:rPr lang="en-GB" sz="3200" b="0" i="0" u="none" strike="noStrike" dirty="0">
                <a:solidFill>
                  <a:srgbClr val="201E1E"/>
                </a:solidFill>
                <a:effectLst/>
                <a:latin typeface="Graphik Web"/>
              </a:rPr>
              <a:t>™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sz="3200" b="0" i="0" u="none" strike="noStrike" dirty="0">
                <a:solidFill>
                  <a:srgbClr val="201E1E"/>
                </a:solidFill>
                <a:effectLst/>
                <a:latin typeface="Graphik Web"/>
              </a:rPr>
              <a:t>Canagliflozin - Invokana®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sz="3200" b="0" i="0" u="none" strike="noStrike" dirty="0">
                <a:solidFill>
                  <a:srgbClr val="201E1E"/>
                </a:solidFill>
                <a:effectLst/>
                <a:latin typeface="Graphik Web"/>
              </a:rPr>
              <a:t>Dapagliflozin - </a:t>
            </a:r>
            <a:r>
              <a:rPr lang="en-GB" sz="3200" b="0" i="0" u="none" strike="noStrike" dirty="0" err="1">
                <a:solidFill>
                  <a:srgbClr val="201E1E"/>
                </a:solidFill>
                <a:effectLst/>
                <a:latin typeface="Graphik Web"/>
              </a:rPr>
              <a:t>Farxiga</a:t>
            </a:r>
            <a:r>
              <a:rPr lang="en-GB" sz="3200" b="0" i="0" u="none" strike="noStrike" dirty="0">
                <a:solidFill>
                  <a:srgbClr val="201E1E"/>
                </a:solidFill>
                <a:effectLst/>
                <a:latin typeface="Graphik Web"/>
              </a:rPr>
              <a:t>® 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sz="3200" b="0" i="0" u="none" strike="noStrike" dirty="0">
                <a:solidFill>
                  <a:srgbClr val="201E1E"/>
                </a:solidFill>
                <a:effectLst/>
                <a:latin typeface="Graphik Web"/>
              </a:rPr>
              <a:t>Empagliflozin - Jardiance® 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sz="3200" b="0" i="0" u="none" strike="noStrike" dirty="0">
                <a:solidFill>
                  <a:srgbClr val="201E1E"/>
                </a:solidFill>
                <a:effectLst/>
                <a:latin typeface="Graphik Web"/>
              </a:rPr>
              <a:t>Ertugliflozin - </a:t>
            </a:r>
            <a:r>
              <a:rPr lang="en-GB" sz="3200" b="0" i="0" u="none" strike="noStrike" dirty="0" err="1">
                <a:solidFill>
                  <a:srgbClr val="201E1E"/>
                </a:solidFill>
                <a:effectLst/>
                <a:latin typeface="Graphik Web"/>
              </a:rPr>
              <a:t>Steglatro</a:t>
            </a:r>
            <a:r>
              <a:rPr lang="en-GB" sz="3200" b="0" i="0" u="none" strike="noStrike" dirty="0">
                <a:solidFill>
                  <a:srgbClr val="201E1E"/>
                </a:solidFill>
                <a:effectLst/>
                <a:latin typeface="Graphik Web"/>
              </a:rPr>
              <a:t>®</a:t>
            </a:r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1400" dirty="0">
              <a:solidFill>
                <a:srgbClr val="006DBF"/>
              </a:solidFill>
              <a:effectLst/>
              <a:latin typeface="Arial,Bold"/>
            </a:endParaRPr>
          </a:p>
          <a:p>
            <a:r>
              <a:rPr lang="en-GB" sz="1400" dirty="0">
                <a:solidFill>
                  <a:srgbClr val="006DBF"/>
                </a:solidFill>
                <a:effectLst/>
                <a:latin typeface="Arial,Bold"/>
              </a:rPr>
              <a:t> </a:t>
            </a:r>
            <a:endParaRPr lang="en-GB" dirty="0"/>
          </a:p>
        </p:txBody>
      </p:sp>
      <p:sp>
        <p:nvSpPr>
          <p:cNvPr id="6" name="Frame 5">
            <a:extLst>
              <a:ext uri="{FF2B5EF4-FFF2-40B4-BE49-F238E27FC236}">
                <a16:creationId xmlns:a16="http://schemas.microsoft.com/office/drawing/2014/main" xmlns="" id="{CA18831A-BFA3-5D45-A8A5-5B8BA8AAB935}"/>
              </a:ext>
            </a:extLst>
          </p:cNvPr>
          <p:cNvSpPr/>
          <p:nvPr/>
        </p:nvSpPr>
        <p:spPr>
          <a:xfrm>
            <a:off x="713225" y="3220278"/>
            <a:ext cx="4355732" cy="516835"/>
          </a:xfrm>
          <a:prstGeom prst="frame">
            <a:avLst>
              <a:gd name="adj1" fmla="val 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2285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Type 2 Diabetes Disease by Slidesgo">
  <a:themeElements>
    <a:clrScheme name="Simple Light">
      <a:dk1>
        <a:srgbClr val="FAFAFC"/>
      </a:dk1>
      <a:lt1>
        <a:srgbClr val="FCF660"/>
      </a:lt1>
      <a:dk2>
        <a:srgbClr val="F599AA"/>
      </a:dk2>
      <a:lt2>
        <a:srgbClr val="BFF0D4"/>
      </a:lt2>
      <a:accent1>
        <a:srgbClr val="1C1C1C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1C1C1C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2395</TotalTime>
  <Words>1859</Words>
  <Application>Microsoft Office PowerPoint</Application>
  <PresentationFormat>Prikaz na zaslonu (16:9)</PresentationFormat>
  <Paragraphs>240</Paragraphs>
  <Slides>33</Slides>
  <Notes>26</Notes>
  <HiddenSlides>2</HiddenSlides>
  <MMClips>0</MMClips>
  <ScaleCrop>false</ScaleCrop>
  <HeadingPairs>
    <vt:vector size="6" baseType="variant">
      <vt:variant>
        <vt:lpstr>Korišteni fontovi</vt:lpstr>
      </vt:variant>
      <vt:variant>
        <vt:i4>14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33</vt:i4>
      </vt:variant>
    </vt:vector>
  </HeadingPairs>
  <TitlesOfParts>
    <vt:vector size="48" baseType="lpstr">
      <vt:lpstr>Arial</vt:lpstr>
      <vt:lpstr>apis</vt:lpstr>
      <vt:lpstr>Graphik Web</vt:lpstr>
      <vt:lpstr>Abril Fatface</vt:lpstr>
      <vt:lpstr>Calibri</vt:lpstr>
      <vt:lpstr>Bitter</vt:lpstr>
      <vt:lpstr>Roboto</vt:lpstr>
      <vt:lpstr>BlinkMacSystemFont</vt:lpstr>
      <vt:lpstr>Courier New</vt:lpstr>
      <vt:lpstr>Times New Roman</vt:lpstr>
      <vt:lpstr>PT Sans</vt:lpstr>
      <vt:lpstr>Darker Grotesque</vt:lpstr>
      <vt:lpstr>TimesNewRomanPSMT</vt:lpstr>
      <vt:lpstr>Arial,Bold</vt:lpstr>
      <vt:lpstr>Type 2 Diabetes Disease by Slidesgo</vt:lpstr>
      <vt:lpstr>Diabetes liječenje - novosti</vt:lpstr>
      <vt:lpstr>Predijabetes </vt:lpstr>
      <vt:lpstr>Predijabetes </vt:lpstr>
      <vt:lpstr>FINDRISK upitnik</vt:lpstr>
      <vt:lpstr>PowerPointova prezentacija</vt:lpstr>
      <vt:lpstr>Treatment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Razlike između GLT-1 RA i DPP-4I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SGLT -2 INHIBITORI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Diabetes liječenje - novosti</dc:title>
  <cp:lastModifiedBy>DZ</cp:lastModifiedBy>
  <cp:revision>9</cp:revision>
  <dcterms:modified xsi:type="dcterms:W3CDTF">2024-05-08T12:05:08Z</dcterms:modified>
</cp:coreProperties>
</file>