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31"/>
  </p:notesMasterIdLst>
  <p:sldIdLst>
    <p:sldId id="481" r:id="rId2"/>
    <p:sldId id="484" r:id="rId3"/>
    <p:sldId id="281" r:id="rId4"/>
    <p:sldId id="485" r:id="rId5"/>
    <p:sldId id="271" r:id="rId6"/>
    <p:sldId id="486" r:id="rId7"/>
    <p:sldId id="482" r:id="rId8"/>
    <p:sldId id="483" r:id="rId9"/>
    <p:sldId id="488" r:id="rId10"/>
    <p:sldId id="476" r:id="rId11"/>
    <p:sldId id="436" r:id="rId12"/>
    <p:sldId id="479" r:id="rId13"/>
    <p:sldId id="268" r:id="rId14"/>
    <p:sldId id="263" r:id="rId15"/>
    <p:sldId id="272" r:id="rId16"/>
    <p:sldId id="273" r:id="rId17"/>
    <p:sldId id="274" r:id="rId18"/>
    <p:sldId id="266" r:id="rId19"/>
    <p:sldId id="260" r:id="rId20"/>
    <p:sldId id="261" r:id="rId21"/>
    <p:sldId id="277" r:id="rId22"/>
    <p:sldId id="262" r:id="rId23"/>
    <p:sldId id="480" r:id="rId24"/>
    <p:sldId id="275" r:id="rId25"/>
    <p:sldId id="278" r:id="rId26"/>
    <p:sldId id="283" r:id="rId27"/>
    <p:sldId id="258" r:id="rId28"/>
    <p:sldId id="279" r:id="rId29"/>
    <p:sldId id="29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42284C5-2FA6-41BA-A1B3-B3766972ED0B}">
          <p14:sldIdLst>
            <p14:sldId id="481"/>
            <p14:sldId id="484"/>
            <p14:sldId id="281"/>
            <p14:sldId id="485"/>
            <p14:sldId id="271"/>
            <p14:sldId id="486"/>
            <p14:sldId id="482"/>
            <p14:sldId id="483"/>
            <p14:sldId id="488"/>
            <p14:sldId id="476"/>
            <p14:sldId id="436"/>
            <p14:sldId id="479"/>
            <p14:sldId id="268"/>
            <p14:sldId id="263"/>
            <p14:sldId id="272"/>
            <p14:sldId id="273"/>
            <p14:sldId id="274"/>
            <p14:sldId id="266"/>
            <p14:sldId id="260"/>
            <p14:sldId id="261"/>
            <p14:sldId id="277"/>
            <p14:sldId id="262"/>
            <p14:sldId id="480"/>
            <p14:sldId id="275"/>
            <p14:sldId id="278"/>
            <p14:sldId id="283"/>
            <p14:sldId id="258"/>
            <p14:sldId id="279"/>
          </p14:sldIdLst>
        </p14:section>
        <p14:section name="Untitled Section" id="{A165A1CA-1E94-4DE5-9881-BCFB4C35C070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91" d="100"/>
          <a:sy n="91" d="100"/>
        </p:scale>
        <p:origin x="36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C1397-2CA3-4231-B174-88B773C72A5E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2EF0E-0540-4EF1-A3E2-2568C4860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3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2EF0E-0540-4EF1-A3E2-2568C48604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83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2EF0E-0540-4EF1-A3E2-2568C48604B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7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2EF0E-0540-4EF1-A3E2-2568C48604B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28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BA" dirty="0"/>
              <a:t>EMA endomizijska pritutiječa</a:t>
            </a:r>
          </a:p>
          <a:p>
            <a:r>
              <a:rPr lang="hr-BA" dirty="0"/>
              <a:t>Iga t TG protutijela na tkivnu transglutaminazu</a:t>
            </a:r>
          </a:p>
          <a:p>
            <a:r>
              <a:rPr lang="hr-BA" dirty="0"/>
              <a:t>POC test – testiranje na mjestu skrbi</a:t>
            </a:r>
          </a:p>
          <a:p>
            <a:r>
              <a:rPr lang="hr-BA" dirty="0"/>
              <a:t>Anti DGP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2EF0E-0540-4EF1-A3E2-2568C48604B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7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BA"/>
              <a:t>Point of care kromatografski testovi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2EF0E-0540-4EF1-A3E2-2568C48604B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5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hyperlink" Target="https://pptmon.com/" TargetMode="External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12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://pptmon.com/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hyperlink" Target="http://www.pptmon.com/" TargetMode="Externa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10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6.svg"/><Relationship Id="rId9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3.pn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12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6.svg"/><Relationship Id="rId9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5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9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02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2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7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80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87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2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140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>
            <a:extLst>
              <a:ext uri="{FF2B5EF4-FFF2-40B4-BE49-F238E27FC236}">
                <a16:creationId xmlns:a16="http://schemas.microsoft.com/office/drawing/2014/main" id="{3FBC1A82-C58C-4846-86A2-9F51E43E92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77" b="56010"/>
          <a:stretch/>
        </p:blipFill>
        <p:spPr>
          <a:xfrm flipH="1">
            <a:off x="0" y="85618"/>
            <a:ext cx="5245700" cy="1939125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72A49763-C032-4EB2-871D-6DA618FA6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7" t="41258"/>
          <a:stretch/>
        </p:blipFill>
        <p:spPr>
          <a:xfrm flipV="1">
            <a:off x="0" y="5416616"/>
            <a:ext cx="2506828" cy="1441384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9DA37519-D9D8-4A7D-ACA5-466B51F615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6" r="9998"/>
          <a:stretch/>
        </p:blipFill>
        <p:spPr>
          <a:xfrm>
            <a:off x="5851131" y="2138731"/>
            <a:ext cx="6340869" cy="3814544"/>
          </a:xfrm>
          <a:prstGeom prst="rect">
            <a:avLst/>
          </a:prstGeom>
        </p:spPr>
      </p:pic>
      <p:pic>
        <p:nvPicPr>
          <p:cNvPr id="30" name="Graphic 3">
            <a:hlinkClick r:id="rId5"/>
            <a:extLst>
              <a:ext uri="{FF2B5EF4-FFF2-40B4-BE49-F238E27FC236}">
                <a16:creationId xmlns:a16="http://schemas.microsoft.com/office/drawing/2014/main" id="{80A9B641-9B57-4933-85AC-DD95BFFDAD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4" name="TextBox 33">
            <a:hlinkClick r:id="rId8"/>
            <a:extLst>
              <a:ext uri="{FF2B5EF4-FFF2-40B4-BE49-F238E27FC236}">
                <a16:creationId xmlns:a16="http://schemas.microsoft.com/office/drawing/2014/main" id="{8AFB276B-0CCD-4916-A648-695924164ABE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E8597B0-6095-487A-BA2D-B0B6818A0F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1"/>
          <a:stretch/>
        </p:blipFill>
        <p:spPr>
          <a:xfrm>
            <a:off x="5851131" y="1328164"/>
            <a:ext cx="6340869" cy="3814543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12230855-D75F-4367-BF61-3BAC0A49F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45"/>
          <a:stretch/>
        </p:blipFill>
        <p:spPr>
          <a:xfrm>
            <a:off x="6116878" y="4469277"/>
            <a:ext cx="2017457" cy="2309498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4A4A5230-26B2-45DF-A69C-92134C242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b="73960"/>
          <a:stretch/>
        </p:blipFill>
        <p:spPr>
          <a:xfrm>
            <a:off x="-1" y="5819351"/>
            <a:ext cx="4585653" cy="1038649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612924A8-3056-4385-AE38-AB33593A7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76" r="74209"/>
          <a:stretch/>
        </p:blipFill>
        <p:spPr>
          <a:xfrm rot="16200000">
            <a:off x="758156" y="-758157"/>
            <a:ext cx="1638206" cy="3154518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B3D11990-0F1E-4814-935E-828A9508C0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2" t="35946" r="8943"/>
          <a:stretch/>
        </p:blipFill>
        <p:spPr>
          <a:xfrm>
            <a:off x="10490200" y="1"/>
            <a:ext cx="1701800" cy="147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29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4">
            <a:extLst>
              <a:ext uri="{FF2B5EF4-FFF2-40B4-BE49-F238E27FC236}">
                <a16:creationId xmlns:a16="http://schemas.microsoft.com/office/drawing/2014/main" id="{82FB8DEA-EE65-46BE-82D9-647B2F124D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00142" y="0"/>
            <a:ext cx="4349080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>
              <a:defRPr lang="ko-KR" altLang="en-US" sz="1800" dirty="0"/>
            </a:lvl1pPr>
          </a:lstStyle>
          <a:p>
            <a:pPr marL="0" lvl="0" indent="0">
              <a:buNone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71C11281-BC78-4EFE-9994-322722B5BE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3E87E09A-91E1-4E59-8851-A97DEBD8E10B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8012A34-6E6E-4FF8-AB94-CA401F971D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6" t="10800" r="29907" b="55491"/>
          <a:stretch/>
        </p:blipFill>
        <p:spPr>
          <a:xfrm flipV="1">
            <a:off x="9329172" y="5372098"/>
            <a:ext cx="2862828" cy="148590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D1992E46-1137-4A75-90EF-CCC24768EE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2" b="50000"/>
          <a:stretch/>
        </p:blipFill>
        <p:spPr>
          <a:xfrm flipV="1">
            <a:off x="0" y="-1"/>
            <a:ext cx="3413505" cy="122687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1C73922-0761-4517-9026-BC7D1C38AA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t="72781" r="46117"/>
          <a:stretch/>
        </p:blipFill>
        <p:spPr>
          <a:xfrm flipV="1">
            <a:off x="7125607" y="5819712"/>
            <a:ext cx="1929493" cy="103828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0B0F8A9C-D9E4-49E8-998D-405B8E675A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" r="64977" b="61853"/>
          <a:stretch/>
        </p:blipFill>
        <p:spPr>
          <a:xfrm flipV="1">
            <a:off x="0" y="-1"/>
            <a:ext cx="2437692" cy="145512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0CA6E58-8DCF-4741-8688-AADECA56E9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00" b="61853"/>
          <a:stretch/>
        </p:blipFill>
        <p:spPr>
          <a:xfrm flipV="1">
            <a:off x="10363199" y="-1"/>
            <a:ext cx="1424447" cy="145512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EC6E3661-C681-4E7B-B280-9C727C4B1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3" r="55296"/>
          <a:stretch/>
        </p:blipFill>
        <p:spPr>
          <a:xfrm flipV="1">
            <a:off x="0" y="727562"/>
            <a:ext cx="991450" cy="249310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550AA745-44D3-42EB-9F47-58DC02298C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68" r="59064"/>
          <a:stretch/>
        </p:blipFill>
        <p:spPr>
          <a:xfrm flipV="1">
            <a:off x="0" y="5143817"/>
            <a:ext cx="3302000" cy="1714183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A4F36A59-C91B-4C4B-B377-074E58722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40" b="68998"/>
          <a:stretch/>
        </p:blipFill>
        <p:spPr>
          <a:xfrm flipV="1">
            <a:off x="8936476" y="-1"/>
            <a:ext cx="3255524" cy="1680033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CE1F23C8-96E2-40D4-988E-F7E3F15EF9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2" t="39925" r="20501" b="6265"/>
          <a:stretch/>
        </p:blipFill>
        <p:spPr>
          <a:xfrm flipV="1">
            <a:off x="11225521" y="4892303"/>
            <a:ext cx="966479" cy="101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41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F7EE5557-5258-48DE-AD4E-B41C88C762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32" t="23268"/>
          <a:stretch/>
        </p:blipFill>
        <p:spPr>
          <a:xfrm flipH="1" flipV="1">
            <a:off x="6890793" y="3931052"/>
            <a:ext cx="2240507" cy="2926948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8F27CA6F-44EA-4C34-827D-6A4439A08D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02"/>
          <a:stretch/>
        </p:blipFill>
        <p:spPr>
          <a:xfrm>
            <a:off x="7174882" y="1165786"/>
            <a:ext cx="5017118" cy="541909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DA6CBE8-6F50-46EF-AEFC-8CAA48DF7F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34" b="62876"/>
          <a:stretch/>
        </p:blipFill>
        <p:spPr>
          <a:xfrm flipH="1" flipV="1">
            <a:off x="6534429" y="0"/>
            <a:ext cx="2968868" cy="1416100"/>
          </a:xfrm>
          <a:prstGeom prst="rect">
            <a:avLst/>
          </a:prstGeom>
        </p:spPr>
      </p:pic>
      <p:sp>
        <p:nvSpPr>
          <p:cNvPr id="13" name="그림 개체 틀 4">
            <a:extLst>
              <a:ext uri="{FF2B5EF4-FFF2-40B4-BE49-F238E27FC236}">
                <a16:creationId xmlns:a16="http://schemas.microsoft.com/office/drawing/2014/main" id="{DB3C3847-DCB0-4CF4-B8E4-073D865D32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18974" y="0"/>
            <a:ext cx="4073026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>
              <a:defRPr lang="ko-KR" altLang="en-US" sz="1800" dirty="0"/>
            </a:lvl1pPr>
          </a:lstStyle>
          <a:p>
            <a:pPr marL="0" lvl="0" indent="0">
              <a:buNone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9" name="Graphic 3">
            <a:hlinkClick r:id="rId4"/>
            <a:extLst>
              <a:ext uri="{FF2B5EF4-FFF2-40B4-BE49-F238E27FC236}">
                <a16:creationId xmlns:a16="http://schemas.microsoft.com/office/drawing/2014/main" id="{50947133-B505-4C70-88DB-3C3ADFB6A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7"/>
            <a:extLst>
              <a:ext uri="{FF2B5EF4-FFF2-40B4-BE49-F238E27FC236}">
                <a16:creationId xmlns:a16="http://schemas.microsoft.com/office/drawing/2014/main" id="{67072B75-438E-4BDB-A268-6332143C39B2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261D2D7F-DF05-48F0-ACF7-4EF30C5FAF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4" r="19599" b="78744"/>
          <a:stretch/>
        </p:blipFill>
        <p:spPr>
          <a:xfrm flipH="1" flipV="1">
            <a:off x="-3" y="-2"/>
            <a:ext cx="3619501" cy="93699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74E912C2-A0DD-42AB-B2E2-4B24E14BF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93"/>
          <a:stretch/>
        </p:blipFill>
        <p:spPr>
          <a:xfrm flipH="1" flipV="1">
            <a:off x="-1" y="4334178"/>
            <a:ext cx="1152905" cy="245375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FD83B1C-4B34-42D6-A6B7-058D6F3615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0" b="60348"/>
          <a:stretch/>
        </p:blipFill>
        <p:spPr>
          <a:xfrm flipH="1" flipV="1">
            <a:off x="11072004" y="-1"/>
            <a:ext cx="1119996" cy="1747907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000BE0E-94F7-4655-85F0-4568D14FD8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2" t="-19" r="2" b="66019"/>
          <a:stretch/>
        </p:blipFill>
        <p:spPr>
          <a:xfrm>
            <a:off x="0" y="5561057"/>
            <a:ext cx="2228080" cy="129694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7608356-CEA6-4A61-84D9-858CFB4BBD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2" t="77892"/>
          <a:stretch/>
        </p:blipFill>
        <p:spPr>
          <a:xfrm>
            <a:off x="0" y="-1"/>
            <a:ext cx="6959432" cy="119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0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>
            <a:hlinkClick r:id="rId2"/>
            <a:extLst>
              <a:ext uri="{FF2B5EF4-FFF2-40B4-BE49-F238E27FC236}">
                <a16:creationId xmlns:a16="http://schemas.microsoft.com/office/drawing/2014/main" id="{EA964D8E-1577-47D4-BBC2-257EE59B6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359935BC-1DD3-4462-BB82-93D8C2B824CC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9822516A-E14C-4C0D-B025-1368B23C11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3" t="38414" b="25151"/>
          <a:stretch/>
        </p:blipFill>
        <p:spPr>
          <a:xfrm flipV="1">
            <a:off x="0" y="5251902"/>
            <a:ext cx="2646773" cy="160609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4AE3525-3AC9-48DF-94A8-C73C196D9E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00" b="50000"/>
          <a:stretch/>
        </p:blipFill>
        <p:spPr>
          <a:xfrm flipV="1">
            <a:off x="10355217" y="-1"/>
            <a:ext cx="1836783" cy="122687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E645618-EBC2-4FC8-B7E1-FEEF82A529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95" r="65242"/>
          <a:stretch/>
        </p:blipFill>
        <p:spPr>
          <a:xfrm flipV="1">
            <a:off x="9346611" y="5251902"/>
            <a:ext cx="2845389" cy="160609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2A4F1E1-3A27-4290-A507-C292865EF5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80" b="5127"/>
          <a:stretch/>
        </p:blipFill>
        <p:spPr>
          <a:xfrm flipV="1">
            <a:off x="0" y="0"/>
            <a:ext cx="1385128" cy="361895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641254A1-FE7A-4E3E-A3DF-CBBE09060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24" r="82363"/>
          <a:stretch/>
        </p:blipFill>
        <p:spPr>
          <a:xfrm>
            <a:off x="10769304" y="0"/>
            <a:ext cx="1422695" cy="3429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0398D52-7C5B-4024-BC35-B6764FBE1D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31230" r="55296"/>
          <a:stretch/>
        </p:blipFill>
        <p:spPr>
          <a:xfrm>
            <a:off x="-1" y="-2"/>
            <a:ext cx="1242839" cy="171450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126D2688-ABE5-46F2-B0F8-B5AB375B1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2" r="8759" b="6265"/>
          <a:stretch/>
        </p:blipFill>
        <p:spPr>
          <a:xfrm>
            <a:off x="10354217" y="4438020"/>
            <a:ext cx="1837783" cy="233690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05612CA5-CAEF-475A-8ED0-935D1FCCA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29" b="50585"/>
          <a:stretch/>
        </p:blipFill>
        <p:spPr>
          <a:xfrm>
            <a:off x="0" y="4354943"/>
            <a:ext cx="1385128" cy="250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08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BE48AD9-54F2-4D5C-A559-488BF140A1DD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663B715-ADDF-400D-A134-F60DC059BDD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68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DDC5FEF-247A-4C4B-8103-10833153A378}"/>
              </a:ext>
            </a:extLst>
          </p:cNvPr>
          <p:cNvSpPr txBox="1"/>
          <p:nvPr/>
        </p:nvSpPr>
        <p:spPr>
          <a:xfrm>
            <a:off x="321694" y="1753690"/>
            <a:ext cx="7493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altLang="ko-KR" sz="5400" b="1">
                <a:solidFill>
                  <a:srgbClr val="2C4294"/>
                </a:solidFill>
                <a:latin typeface="+mj-lt"/>
                <a:cs typeface="Arial" panose="020B0604020202020204" pitchFamily="34" charset="0"/>
              </a:rPr>
              <a:t>DIJAGNOSTIKA, LIJEČENJE I PRAĆENJE </a:t>
            </a:r>
            <a:r>
              <a:rPr lang="hr-BA" altLang="ko-KR" sz="5400" b="1" dirty="0">
                <a:solidFill>
                  <a:srgbClr val="2C4294"/>
                </a:solidFill>
                <a:latin typeface="+mj-lt"/>
                <a:cs typeface="Arial" panose="020B0604020202020204" pitchFamily="34" charset="0"/>
              </a:rPr>
              <a:t>CELIJAKIJE U OBITELJSKOJ MEDICINI</a:t>
            </a:r>
            <a:endParaRPr lang="ko-KR" altLang="en-US" sz="5400" b="1" dirty="0">
              <a:solidFill>
                <a:srgbClr val="2C4294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53C7FE-F831-4E14-A66A-AEB185CE05A7}"/>
              </a:ext>
            </a:extLst>
          </p:cNvPr>
          <p:cNvSpPr txBox="1"/>
          <p:nvPr/>
        </p:nvSpPr>
        <p:spPr>
          <a:xfrm>
            <a:off x="1101870" y="5519806"/>
            <a:ext cx="3632720" cy="405189"/>
          </a:xfrm>
          <a:prstGeom prst="roundRect">
            <a:avLst>
              <a:gd name="adj" fmla="val 50000"/>
            </a:avLst>
          </a:prstGeom>
          <a:solidFill>
            <a:srgbClr val="2C4294"/>
          </a:solidFill>
          <a:ln>
            <a:noFill/>
          </a:ln>
        </p:spPr>
        <p:txBody>
          <a:bodyPr wrap="square" lIns="72000" tIns="36000" rIns="72000" bIns="36000" rtlCol="0">
            <a:spAutoFit/>
          </a:bodyPr>
          <a:lstStyle/>
          <a:p>
            <a:pPr algn="ctr"/>
            <a:r>
              <a:rPr lang="hr-BA" altLang="ko-KR" sz="1400" dirty="0">
                <a:solidFill>
                  <a:srgbClr val="FAEEEE"/>
                </a:solidFill>
              </a:rPr>
              <a:t>DZ Mstar/MEF Mostar</a:t>
            </a:r>
            <a:endParaRPr lang="ko-KR" altLang="en-US" sz="1400" dirty="0">
              <a:solidFill>
                <a:srgbClr val="FAEEE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9A1185-0D73-451F-BF39-B6952B60C7C2}"/>
              </a:ext>
            </a:extLst>
          </p:cNvPr>
          <p:cNvSpPr txBox="1"/>
          <p:nvPr/>
        </p:nvSpPr>
        <p:spPr>
          <a:xfrm>
            <a:off x="573364" y="4322418"/>
            <a:ext cx="749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000" dirty="0"/>
              <a:t>Prim. dr. sc. Edita Černy Obrdalj izv. prof.</a:t>
            </a:r>
          </a:p>
          <a:p>
            <a:r>
              <a:rPr lang="hr-BA" sz="2000" dirty="0"/>
              <a:t>spec. obiteljske medicine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E0EE6-852F-21D2-C3D4-FB97118B5D4F}"/>
              </a:ext>
            </a:extLst>
          </p:cNvPr>
          <p:cNvSpPr txBox="1"/>
          <p:nvPr/>
        </p:nvSpPr>
        <p:spPr>
          <a:xfrm>
            <a:off x="5121596" y="5490763"/>
            <a:ext cx="6186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000"/>
              <a:t>12</a:t>
            </a:r>
            <a:r>
              <a:rPr lang="hr-BA" sz="2000" dirty="0"/>
              <a:t>. lipanj 2024. god.</a:t>
            </a: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3D61F-2C06-7651-8DFB-6D7C34F3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Celijakija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486E6-D6BE-6AB7-06BD-0014F7354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Kronična, sustavna autoimuna bolest koja se viđa u genetski predisponiranih osoba</a:t>
            </a:r>
          </a:p>
          <a:p>
            <a:r>
              <a:rPr lang="hr-BA" dirty="0"/>
              <a:t>Usljed patofiziološke reakcije na gluten, nastaje enteropatija tj upala i oštećeje sluznice tankog crijeva</a:t>
            </a:r>
          </a:p>
          <a:p>
            <a:r>
              <a:rPr lang="hr-BA" dirty="0"/>
              <a:t>Prevalencija bolesti je oko 1% u svijetu</a:t>
            </a:r>
          </a:p>
          <a:p>
            <a:r>
              <a:rPr lang="hr-BA" dirty="0"/>
              <a:t>Pojavnost posljednjih godina raste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975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AE982-A8C5-81B6-5DDE-3C5B8289B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Praćenje celijakije u obiteljskoj medicini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A0135-EFB9-FBB2-0499-82EF12AC0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Rijetka, ali često propuštena dijagnoza i adekvatno praćenje</a:t>
            </a:r>
          </a:p>
          <a:p>
            <a:r>
              <a:rPr lang="hr-BA" dirty="0"/>
              <a:t>Zahtijeva stručnu savjetodavnu pomoć i praćenje</a:t>
            </a:r>
          </a:p>
          <a:p>
            <a:r>
              <a:rPr lang="hr-BA" dirty="0"/>
              <a:t>Dobar odnos iječnik-pacijent</a:t>
            </a:r>
          </a:p>
          <a:p>
            <a:r>
              <a:rPr lang="hr-BA" dirty="0"/>
              <a:t>Predpostavlja znanja i vještine liječnika, a time i educiranog pacijenta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56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8C4FF-21F0-806E-B096-317ADC4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PROBAVNI SIMPTOMI BOLESTI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A280B-7CB9-41E0-A8DF-46392F1F6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- gubitak apetita</a:t>
            </a:r>
          </a:p>
          <a:p>
            <a:r>
              <a:rPr lang="hr-BA" dirty="0"/>
              <a:t>- povraćanje</a:t>
            </a:r>
          </a:p>
          <a:p>
            <a:r>
              <a:rPr lang="hr-BA" dirty="0"/>
              <a:t>- bolovi u trbuhu i nadutost</a:t>
            </a:r>
          </a:p>
          <a:p>
            <a:r>
              <a:rPr lang="hr-BA" dirty="0"/>
              <a:t>- smrdljive stolice, neprobavljena hrana</a:t>
            </a:r>
          </a:p>
          <a:p>
            <a:r>
              <a:rPr lang="hr-BA" dirty="0"/>
              <a:t>- mršavljenje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94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284BF-EA11-C27D-4E63-0A472FA9E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he Importance of Early Detection: Celiac Disease in Children - Dr. Vatsal  Mehta">
            <a:extLst>
              <a:ext uri="{FF2B5EF4-FFF2-40B4-BE49-F238E27FC236}">
                <a16:creationId xmlns:a16="http://schemas.microsoft.com/office/drawing/2014/main" id="{9C861B57-D8BB-14AD-E5B6-B7F472E7EA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4604" y="-433529"/>
            <a:ext cx="14583058" cy="729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56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D67FE-F7D4-048E-8C8F-F05DEB5E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IZVANPROBAVNI SIMPTOMI BOLESTI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4A2BD-9A0D-E83D-8C74-18F0AA4C2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- u djece zostajanje u rastu</a:t>
            </a:r>
          </a:p>
          <a:p>
            <a:r>
              <a:rPr lang="hr-BA" dirty="0"/>
              <a:t>- zakašnjeli pubertet</a:t>
            </a:r>
          </a:p>
          <a:p>
            <a:r>
              <a:rPr lang="hr-BA" dirty="0"/>
              <a:t>- anemija (sideropeniija, ali i nedostatak B12 i folne kiseline)</a:t>
            </a:r>
          </a:p>
          <a:p>
            <a:r>
              <a:rPr lang="hr-BA" dirty="0"/>
              <a:t>- sklonost krvarenju (nedostatak vitamina K)</a:t>
            </a:r>
          </a:p>
          <a:p>
            <a:r>
              <a:rPr lang="hr-BA" dirty="0"/>
              <a:t>- smanjena mineralna gustoća kostiju (ostepenija, osteoporoza – malapsorpcija Ca i vitamina D)</a:t>
            </a:r>
          </a:p>
          <a:p>
            <a:r>
              <a:rPr lang="hr-BA" dirty="0"/>
              <a:t>- bolovi u mišićima i zglobovima</a:t>
            </a:r>
          </a:p>
          <a:p>
            <a:r>
              <a:rPr lang="hr-BA"/>
              <a:t>- </a:t>
            </a:r>
            <a:r>
              <a:rPr lang="hr-BA" dirty="0"/>
              <a:t>poremećaj menstrualnog ciklusa, poteškoće sa začećem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400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BF6C-94D8-3847-06FC-132DFC90F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DIjagnoza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06FFB-36A2-9450-5E52-BBCAC5095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Simptomi su često nespecifični</a:t>
            </a:r>
          </a:p>
          <a:p>
            <a:r>
              <a:rPr lang="hr-BA" dirty="0"/>
              <a:t>Ponekad prođe 3 i više godina do postavljanja dijagnoze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56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E653B-CE29-A734-BF9C-171C592EC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B7ED4-7D55-B4D9-02B8-0F0A7ED79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hr-BA" dirty="0"/>
              <a:t>Simptomi bolesti</a:t>
            </a:r>
          </a:p>
          <a:p>
            <a:pPr marL="457200" indent="-457200">
              <a:buFont typeface="+mj-lt"/>
              <a:buAutoNum type="arabicPeriod"/>
            </a:pPr>
            <a:r>
              <a:rPr lang="hr-BA" dirty="0"/>
              <a:t>Imunološki testovi</a:t>
            </a:r>
          </a:p>
          <a:p>
            <a:pPr marL="457200" indent="-457200">
              <a:buFont typeface="+mj-lt"/>
              <a:buAutoNum type="arabicPeriod"/>
            </a:pPr>
            <a:r>
              <a:rPr lang="hr-BA" dirty="0"/>
              <a:t>Biopsija crijeva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484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5C344-F6A3-3DE3-CF9C-52B66975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testovi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CAC75-293E-75A7-35FB-C2B6EFB7E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- ukupni IgA</a:t>
            </a:r>
          </a:p>
          <a:p>
            <a:r>
              <a:rPr lang="hr-BA" dirty="0"/>
              <a:t>- Anti tTG (protutijela na tkivnu transglutaminazu)</a:t>
            </a:r>
          </a:p>
          <a:p>
            <a:r>
              <a:rPr lang="hr-BA" dirty="0"/>
              <a:t>- EMA (endomizijska protutijela)</a:t>
            </a:r>
          </a:p>
          <a:p>
            <a:r>
              <a:rPr lang="hr-BA" dirty="0"/>
              <a:t>- u dvojbenih slučajeva potrebna je HLA tipizacija (DQ2 i DQ8)</a:t>
            </a:r>
          </a:p>
          <a:p>
            <a:r>
              <a:rPr lang="hr-BA" dirty="0"/>
              <a:t>Sljedeći korak je biopsija crijeva</a:t>
            </a:r>
          </a:p>
          <a:p>
            <a:r>
              <a:rPr lang="hr-BA" dirty="0"/>
              <a:t>- u jasnim slučajevima u djece nije potrebna bipsija crijeva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6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래픽 10">
            <a:extLst>
              <a:ext uri="{FF2B5EF4-FFF2-40B4-BE49-F238E27FC236}">
                <a16:creationId xmlns:a16="http://schemas.microsoft.com/office/drawing/2014/main" id="{BAF3BAE0-E18E-4BC3-A1DB-8FB754D9EA95}"/>
              </a:ext>
            </a:extLst>
          </p:cNvPr>
          <p:cNvSpPr/>
          <p:nvPr/>
        </p:nvSpPr>
        <p:spPr>
          <a:xfrm rot="20311495">
            <a:off x="402515" y="2711571"/>
            <a:ext cx="3807884" cy="3406717"/>
          </a:xfrm>
          <a:custGeom>
            <a:avLst/>
            <a:gdLst>
              <a:gd name="connsiteX0" fmla="*/ 1010822 w 4048408"/>
              <a:gd name="connsiteY0" fmla="*/ 88030 h 3519696"/>
              <a:gd name="connsiteX1" fmla="*/ 1855021 w 4048408"/>
              <a:gd name="connsiteY1" fmla="*/ 7138 h 3519696"/>
              <a:gd name="connsiteX2" fmla="*/ 1855021 w 4048408"/>
              <a:gd name="connsiteY2" fmla="*/ 7138 h 3519696"/>
              <a:gd name="connsiteX3" fmla="*/ 2756849 w 4048408"/>
              <a:gd name="connsiteY3" fmla="*/ 314243 h 3519696"/>
              <a:gd name="connsiteX4" fmla="*/ 3946069 w 4048408"/>
              <a:gd name="connsiteY4" fmla="*/ 2740492 h 3519696"/>
              <a:gd name="connsiteX5" fmla="*/ 1077666 w 4048408"/>
              <a:gd name="connsiteY5" fmla="*/ 3229322 h 3519696"/>
              <a:gd name="connsiteX6" fmla="*/ 26213 w 4048408"/>
              <a:gd name="connsiteY6" fmla="*/ 2033683 h 3519696"/>
              <a:gd name="connsiteX7" fmla="*/ 754700 w 4048408"/>
              <a:gd name="connsiteY7" fmla="*/ 308200 h 3519696"/>
              <a:gd name="connsiteX8" fmla="*/ 1010822 w 4048408"/>
              <a:gd name="connsiteY8" fmla="*/ 88030 h 3519696"/>
              <a:gd name="connsiteX0" fmla="*/ 1005158 w 3808737"/>
              <a:gd name="connsiteY0" fmla="*/ 99438 h 3324973"/>
              <a:gd name="connsiteX1" fmla="*/ 1849357 w 3808737"/>
              <a:gd name="connsiteY1" fmla="*/ 18546 h 3324973"/>
              <a:gd name="connsiteX2" fmla="*/ 1849357 w 3808737"/>
              <a:gd name="connsiteY2" fmla="*/ 18546 h 3324973"/>
              <a:gd name="connsiteX3" fmla="*/ 2751185 w 3808737"/>
              <a:gd name="connsiteY3" fmla="*/ 325651 h 3324973"/>
              <a:gd name="connsiteX4" fmla="*/ 3720506 w 3808737"/>
              <a:gd name="connsiteY4" fmla="*/ 2651742 h 3324973"/>
              <a:gd name="connsiteX5" fmla="*/ 1072002 w 3808737"/>
              <a:gd name="connsiteY5" fmla="*/ 3240730 h 3324973"/>
              <a:gd name="connsiteX6" fmla="*/ 20549 w 3808737"/>
              <a:gd name="connsiteY6" fmla="*/ 2045091 h 3324973"/>
              <a:gd name="connsiteX7" fmla="*/ 749036 w 3808737"/>
              <a:gd name="connsiteY7" fmla="*/ 319608 h 3324973"/>
              <a:gd name="connsiteX8" fmla="*/ 1005158 w 3808737"/>
              <a:gd name="connsiteY8" fmla="*/ 99438 h 3324973"/>
              <a:gd name="connsiteX0" fmla="*/ 1005158 w 3799134"/>
              <a:gd name="connsiteY0" fmla="*/ 99438 h 3396372"/>
              <a:gd name="connsiteX1" fmla="*/ 1849357 w 3799134"/>
              <a:gd name="connsiteY1" fmla="*/ 18546 h 3396372"/>
              <a:gd name="connsiteX2" fmla="*/ 1849357 w 3799134"/>
              <a:gd name="connsiteY2" fmla="*/ 18546 h 3396372"/>
              <a:gd name="connsiteX3" fmla="*/ 2751185 w 3799134"/>
              <a:gd name="connsiteY3" fmla="*/ 325651 h 3396372"/>
              <a:gd name="connsiteX4" fmla="*/ 3720506 w 3799134"/>
              <a:gd name="connsiteY4" fmla="*/ 2651742 h 3396372"/>
              <a:gd name="connsiteX5" fmla="*/ 1072002 w 3799134"/>
              <a:gd name="connsiteY5" fmla="*/ 3240730 h 3396372"/>
              <a:gd name="connsiteX6" fmla="*/ 20549 w 3799134"/>
              <a:gd name="connsiteY6" fmla="*/ 2045091 h 3396372"/>
              <a:gd name="connsiteX7" fmla="*/ 749036 w 3799134"/>
              <a:gd name="connsiteY7" fmla="*/ 319608 h 3396372"/>
              <a:gd name="connsiteX8" fmla="*/ 1005158 w 3799134"/>
              <a:gd name="connsiteY8" fmla="*/ 99438 h 3396372"/>
              <a:gd name="connsiteX0" fmla="*/ 1005158 w 3807884"/>
              <a:gd name="connsiteY0" fmla="*/ 99438 h 3406716"/>
              <a:gd name="connsiteX1" fmla="*/ 1849357 w 3807884"/>
              <a:gd name="connsiteY1" fmla="*/ 18546 h 3406716"/>
              <a:gd name="connsiteX2" fmla="*/ 1849357 w 3807884"/>
              <a:gd name="connsiteY2" fmla="*/ 18546 h 3406716"/>
              <a:gd name="connsiteX3" fmla="*/ 2751185 w 3807884"/>
              <a:gd name="connsiteY3" fmla="*/ 325651 h 3406716"/>
              <a:gd name="connsiteX4" fmla="*/ 3720506 w 3807884"/>
              <a:gd name="connsiteY4" fmla="*/ 2651742 h 3406716"/>
              <a:gd name="connsiteX5" fmla="*/ 1072002 w 3807884"/>
              <a:gd name="connsiteY5" fmla="*/ 3240730 h 3406716"/>
              <a:gd name="connsiteX6" fmla="*/ 20549 w 3807884"/>
              <a:gd name="connsiteY6" fmla="*/ 2045091 h 3406716"/>
              <a:gd name="connsiteX7" fmla="*/ 749036 w 3807884"/>
              <a:gd name="connsiteY7" fmla="*/ 319608 h 3406716"/>
              <a:gd name="connsiteX8" fmla="*/ 1005158 w 3807884"/>
              <a:gd name="connsiteY8" fmla="*/ 99438 h 3406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7884" h="3406716">
                <a:moveTo>
                  <a:pt x="1005158" y="99438"/>
                </a:moveTo>
                <a:cubicBezTo>
                  <a:pt x="1005158" y="99438"/>
                  <a:pt x="1183787" y="4195"/>
                  <a:pt x="1849357" y="18546"/>
                </a:cubicBezTo>
                <a:lnTo>
                  <a:pt x="1849357" y="18546"/>
                </a:lnTo>
                <a:cubicBezTo>
                  <a:pt x="1849357" y="18546"/>
                  <a:pt x="2439327" y="-113215"/>
                  <a:pt x="2751185" y="325651"/>
                </a:cubicBezTo>
                <a:cubicBezTo>
                  <a:pt x="3063043" y="764517"/>
                  <a:pt x="4115145" y="1516355"/>
                  <a:pt x="3720506" y="2651742"/>
                </a:cubicBezTo>
                <a:cubicBezTo>
                  <a:pt x="3330664" y="3773329"/>
                  <a:pt x="1688661" y="3341838"/>
                  <a:pt x="1072002" y="3240730"/>
                </a:cubicBezTo>
                <a:cubicBezTo>
                  <a:pt x="455343" y="3139622"/>
                  <a:pt x="156125" y="2783623"/>
                  <a:pt x="20549" y="2045091"/>
                </a:cubicBezTo>
                <a:cubicBezTo>
                  <a:pt x="-110042" y="1334051"/>
                  <a:pt x="411417" y="718255"/>
                  <a:pt x="749036" y="319608"/>
                </a:cubicBezTo>
                <a:cubicBezTo>
                  <a:pt x="834234" y="219002"/>
                  <a:pt x="907196" y="151705"/>
                  <a:pt x="1005158" y="99438"/>
                </a:cubicBezTo>
                <a:close/>
              </a:path>
            </a:pathLst>
          </a:custGeom>
          <a:solidFill>
            <a:srgbClr val="2C429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>
              <a:solidFill>
                <a:srgbClr val="FAEEE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C1FF1-0BBD-4E01-BA23-29BB9CF2A71E}"/>
              </a:ext>
            </a:extLst>
          </p:cNvPr>
          <p:cNvSpPr txBox="1"/>
          <p:nvPr/>
        </p:nvSpPr>
        <p:spPr>
          <a:xfrm>
            <a:off x="7969501" y="1891248"/>
            <a:ext cx="32076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400" dirty="0"/>
              <a:t>Bolest i terapija su doživotne kao i praćenje</a:t>
            </a:r>
          </a:p>
          <a:p>
            <a:endParaRPr lang="hr-BA" sz="2400" dirty="0"/>
          </a:p>
          <a:p>
            <a:r>
              <a:rPr lang="hr-BA" sz="2400" dirty="0"/>
              <a:t>Zahtijeva strogu bezglutensku prehranu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95ADF47-0D8F-4165-A90E-CD2E99B4071D}"/>
              </a:ext>
            </a:extLst>
          </p:cNvPr>
          <p:cNvSpPr/>
          <p:nvPr/>
        </p:nvSpPr>
        <p:spPr>
          <a:xfrm>
            <a:off x="8193359" y="3874950"/>
            <a:ext cx="32076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BA" altLang="ko-KR" sz="2400" dirty="0">
                <a:solidFill>
                  <a:srgbClr val="2C4294"/>
                </a:solidFill>
                <a:latin typeface="+mj-lt"/>
              </a:rPr>
              <a:t>ALI</a:t>
            </a:r>
            <a:endParaRPr lang="ko-KR" altLang="en-US" sz="2400" dirty="0">
              <a:solidFill>
                <a:srgbClr val="2C4294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D40B3E-1528-4545-BAD5-8739217CB00B}"/>
              </a:ext>
            </a:extLst>
          </p:cNvPr>
          <p:cNvSpPr txBox="1"/>
          <p:nvPr/>
        </p:nvSpPr>
        <p:spPr>
          <a:xfrm>
            <a:off x="1014887" y="3401211"/>
            <a:ext cx="2898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altLang="ko-KR" sz="3200" dirty="0">
                <a:solidFill>
                  <a:srgbClr val="FAEEEE"/>
                </a:solidFill>
                <a:latin typeface="+mj-lt"/>
                <a:cs typeface="Arial" panose="020B0604020202020204" pitchFamily="34" charset="0"/>
              </a:rPr>
              <a:t>Praćenje celijakije</a:t>
            </a:r>
            <a:endParaRPr lang="ko-KR" altLang="en-US" sz="3200" dirty="0">
              <a:solidFill>
                <a:srgbClr val="FAEEEE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AutoShape 6" descr="Home - Love Gluten Free %">
            <a:extLst>
              <a:ext uri="{FF2B5EF4-FFF2-40B4-BE49-F238E27FC236}">
                <a16:creationId xmlns:a16="http://schemas.microsoft.com/office/drawing/2014/main" id="{8D123173-6B5F-6F46-57BD-63C3AE8F64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ome - Love Gluten Free %">
            <a:extLst>
              <a:ext uri="{FF2B5EF4-FFF2-40B4-BE49-F238E27FC236}">
                <a16:creationId xmlns:a16="http://schemas.microsoft.com/office/drawing/2014/main" id="{4A296C22-5785-DF88-9820-7D747A926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257" y="766901"/>
            <a:ext cx="4100695" cy="28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495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CBD62C-DD02-473A-8905-ABA19EBD2C92}"/>
              </a:ext>
            </a:extLst>
          </p:cNvPr>
          <p:cNvSpPr txBox="1"/>
          <p:nvPr/>
        </p:nvSpPr>
        <p:spPr>
          <a:xfrm>
            <a:off x="1356269" y="1703693"/>
            <a:ext cx="530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altLang="ko-KR" sz="3200" dirty="0">
                <a:solidFill>
                  <a:srgbClr val="2C4294"/>
                </a:solidFill>
                <a:latin typeface="+mj-lt"/>
                <a:cs typeface="Arial" panose="020B0604020202020204" pitchFamily="34" charset="0"/>
              </a:rPr>
              <a:t>IZAZOVI</a:t>
            </a:r>
            <a:endParaRPr lang="ko-KR" altLang="en-US" sz="3200" dirty="0">
              <a:solidFill>
                <a:srgbClr val="2C4294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7B10BA-E420-4C94-9EAB-ADA1A855B7BA}"/>
              </a:ext>
            </a:extLst>
          </p:cNvPr>
          <p:cNvSpPr txBox="1"/>
          <p:nvPr/>
        </p:nvSpPr>
        <p:spPr>
          <a:xfrm>
            <a:off x="861135" y="2414726"/>
            <a:ext cx="672927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4D4D4D"/>
                </a:solidFill>
              </a:defRPr>
            </a:lvl1pPr>
          </a:lstStyle>
          <a:p>
            <a:r>
              <a:rPr lang="hr-BA" sz="2400" dirty="0"/>
              <a:t>70% pacijenata se ne pridržava terapijskih smjernica</a:t>
            </a:r>
          </a:p>
          <a:p>
            <a:r>
              <a:rPr lang="hr-BA" sz="2400" dirty="0"/>
              <a:t>Uzrok – svjesno ili nenamjerno nepridržavanje</a:t>
            </a:r>
          </a:p>
          <a:p>
            <a:r>
              <a:rPr lang="hr-BA" sz="2400" dirty="0"/>
              <a:t>Praćenje provođenja smjernica o liječenju</a:t>
            </a:r>
          </a:p>
          <a:p>
            <a:r>
              <a:rPr lang="hr-BA" sz="2400" dirty="0"/>
              <a:t>Praćenje pridruženih simptoma</a:t>
            </a:r>
          </a:p>
          <a:p>
            <a:r>
              <a:rPr lang="hr-BA" sz="2400" dirty="0"/>
              <a:t>Podrška u provođenju smjernica </a:t>
            </a:r>
          </a:p>
          <a:p>
            <a:endParaRPr lang="en-US" altLang="ko-KR" dirty="0">
              <a:solidFill>
                <a:srgbClr val="2C4294"/>
              </a:solidFill>
            </a:endParaRPr>
          </a:p>
        </p:txBody>
      </p:sp>
      <p:sp>
        <p:nvSpPr>
          <p:cNvPr id="3" name="AutoShape 4" descr="I Heart Gluten&quot; Sticker for Sale by MySmilie | Redbubble">
            <a:extLst>
              <a:ext uri="{FF2B5EF4-FFF2-40B4-BE49-F238E27FC236}">
                <a16:creationId xmlns:a16="http://schemas.microsoft.com/office/drawing/2014/main" id="{BE3C5F69-7DE9-CBDF-C365-CCBC85C17BD4}"/>
              </a:ext>
            </a:extLst>
          </p:cNvPr>
          <p:cNvSpPr>
            <a:spLocks noGrp="1" noChangeAspect="1" noChangeArrowheads="1"/>
          </p:cNvSpPr>
          <p:nvPr>
            <p:ph type="pic" sz="quarter" idx="10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672552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A40E63A0-74A8-42B5-8244-C0A177CA5498}"/>
              </a:ext>
            </a:extLst>
          </p:cNvPr>
          <p:cNvSpPr/>
          <p:nvPr/>
        </p:nvSpPr>
        <p:spPr>
          <a:xfrm>
            <a:off x="6510568" y="1803400"/>
            <a:ext cx="4890407" cy="1917700"/>
          </a:xfrm>
          <a:custGeom>
            <a:avLst/>
            <a:gdLst>
              <a:gd name="connsiteX0" fmla="*/ 0 w 4890407"/>
              <a:gd name="connsiteY0" fmla="*/ 0 h 1917700"/>
              <a:gd name="connsiteX1" fmla="*/ 3931557 w 4890407"/>
              <a:gd name="connsiteY1" fmla="*/ 0 h 1917700"/>
              <a:gd name="connsiteX2" fmla="*/ 4890407 w 4890407"/>
              <a:gd name="connsiteY2" fmla="*/ 958850 h 1917700"/>
              <a:gd name="connsiteX3" fmla="*/ 3931557 w 4890407"/>
              <a:gd name="connsiteY3" fmla="*/ 1917700 h 1917700"/>
              <a:gd name="connsiteX4" fmla="*/ 0 w 4890407"/>
              <a:gd name="connsiteY4" fmla="*/ 1917700 h 191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0407" h="1917700">
                <a:moveTo>
                  <a:pt x="0" y="0"/>
                </a:moveTo>
                <a:lnTo>
                  <a:pt x="3931557" y="0"/>
                </a:lnTo>
                <a:cubicBezTo>
                  <a:pt x="4461115" y="0"/>
                  <a:pt x="4890407" y="429292"/>
                  <a:pt x="4890407" y="958850"/>
                </a:cubicBezTo>
                <a:cubicBezTo>
                  <a:pt x="4890407" y="1488408"/>
                  <a:pt x="4461115" y="1917700"/>
                  <a:pt x="3931557" y="1917700"/>
                </a:cubicBezTo>
                <a:lnTo>
                  <a:pt x="0" y="1917700"/>
                </a:lnTo>
                <a:close/>
              </a:path>
            </a:pathLst>
          </a:custGeom>
          <a:solidFill>
            <a:srgbClr val="2C4294"/>
          </a:solidFill>
          <a:ln w="9525" cap="flat">
            <a:noFill/>
            <a:prstDash val="solid"/>
            <a:miter/>
          </a:ln>
        </p:spPr>
        <p:txBody>
          <a:bodyPr lIns="108000" tIns="36000" rIns="432000" bIns="36000" rtlCol="0" anchor="ctr"/>
          <a:lstStyle/>
          <a:p>
            <a:pPr algn="r"/>
            <a:r>
              <a:rPr lang="hr-BA" altLang="ko-KR" sz="2800" dirty="0">
                <a:solidFill>
                  <a:srgbClr val="FAEEEE"/>
                </a:solidFill>
                <a:latin typeface="+mj-lt"/>
              </a:rPr>
              <a:t>1 godina</a:t>
            </a:r>
            <a:endParaRPr lang="ko-KR" altLang="en-US" sz="2800" dirty="0">
              <a:solidFill>
                <a:srgbClr val="FAEEEE"/>
              </a:solidFill>
              <a:latin typeface="+mj-lt"/>
            </a:endParaRPr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69BC518F-B586-4B2B-9FF3-03DC25BACFFD}"/>
              </a:ext>
            </a:extLst>
          </p:cNvPr>
          <p:cNvSpPr/>
          <p:nvPr/>
        </p:nvSpPr>
        <p:spPr>
          <a:xfrm>
            <a:off x="3360054" y="1803400"/>
            <a:ext cx="4890407" cy="1917700"/>
          </a:xfrm>
          <a:custGeom>
            <a:avLst/>
            <a:gdLst>
              <a:gd name="connsiteX0" fmla="*/ 0 w 4890407"/>
              <a:gd name="connsiteY0" fmla="*/ 0 h 1917700"/>
              <a:gd name="connsiteX1" fmla="*/ 3931557 w 4890407"/>
              <a:gd name="connsiteY1" fmla="*/ 0 h 1917700"/>
              <a:gd name="connsiteX2" fmla="*/ 4890407 w 4890407"/>
              <a:gd name="connsiteY2" fmla="*/ 958850 h 1917700"/>
              <a:gd name="connsiteX3" fmla="*/ 3931557 w 4890407"/>
              <a:gd name="connsiteY3" fmla="*/ 1917700 h 1917700"/>
              <a:gd name="connsiteX4" fmla="*/ 0 w 4890407"/>
              <a:gd name="connsiteY4" fmla="*/ 1917700 h 191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0407" h="1917700">
                <a:moveTo>
                  <a:pt x="0" y="0"/>
                </a:moveTo>
                <a:lnTo>
                  <a:pt x="3931557" y="0"/>
                </a:lnTo>
                <a:cubicBezTo>
                  <a:pt x="4461115" y="0"/>
                  <a:pt x="4890407" y="429292"/>
                  <a:pt x="4890407" y="958850"/>
                </a:cubicBezTo>
                <a:cubicBezTo>
                  <a:pt x="4890407" y="1488408"/>
                  <a:pt x="4461115" y="1917700"/>
                  <a:pt x="3931557" y="1917700"/>
                </a:cubicBezTo>
                <a:lnTo>
                  <a:pt x="0" y="1917700"/>
                </a:lnTo>
                <a:close/>
              </a:path>
            </a:pathLst>
          </a:custGeom>
          <a:solidFill>
            <a:srgbClr val="92BC87"/>
          </a:solidFill>
          <a:ln w="9525" cap="flat">
            <a:noFill/>
            <a:prstDash val="solid"/>
            <a:miter/>
          </a:ln>
        </p:spPr>
        <p:txBody>
          <a:bodyPr lIns="108000" tIns="36000" rIns="432000" bIns="36000" rtlCol="0" anchor="ctr"/>
          <a:lstStyle/>
          <a:p>
            <a:pPr algn="r"/>
            <a:r>
              <a:rPr lang="hr-BA" altLang="ko-KR" sz="2800" dirty="0">
                <a:solidFill>
                  <a:srgbClr val="FAEEEE"/>
                </a:solidFill>
                <a:latin typeface="+mj-lt"/>
              </a:rPr>
              <a:t>6 mjeseci </a:t>
            </a:r>
            <a:endParaRPr lang="ko-KR" altLang="en-US" sz="2800" dirty="0">
              <a:solidFill>
                <a:srgbClr val="FAEEEE"/>
              </a:solidFill>
              <a:latin typeface="+mj-lt"/>
            </a:endParaRPr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40AFDC1B-AC04-486A-B140-1918D3DC7A50}"/>
              </a:ext>
            </a:extLst>
          </p:cNvPr>
          <p:cNvSpPr/>
          <p:nvPr/>
        </p:nvSpPr>
        <p:spPr>
          <a:xfrm>
            <a:off x="439838" y="1803400"/>
            <a:ext cx="4323439" cy="1917700"/>
          </a:xfrm>
          <a:custGeom>
            <a:avLst/>
            <a:gdLst>
              <a:gd name="connsiteX0" fmla="*/ 0 w 4323439"/>
              <a:gd name="connsiteY0" fmla="*/ 0 h 1917700"/>
              <a:gd name="connsiteX1" fmla="*/ 791022 w 4323439"/>
              <a:gd name="connsiteY1" fmla="*/ 0 h 1917700"/>
              <a:gd name="connsiteX2" fmla="*/ 3364589 w 4323439"/>
              <a:gd name="connsiteY2" fmla="*/ 0 h 1917700"/>
              <a:gd name="connsiteX3" fmla="*/ 4323439 w 4323439"/>
              <a:gd name="connsiteY3" fmla="*/ 958850 h 1917700"/>
              <a:gd name="connsiteX4" fmla="*/ 3364589 w 4323439"/>
              <a:gd name="connsiteY4" fmla="*/ 1917700 h 1917700"/>
              <a:gd name="connsiteX5" fmla="*/ 791022 w 4323439"/>
              <a:gd name="connsiteY5" fmla="*/ 1917700 h 1917700"/>
              <a:gd name="connsiteX6" fmla="*/ 0 w 4323439"/>
              <a:gd name="connsiteY6" fmla="*/ 1917700 h 191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439" h="1917700">
                <a:moveTo>
                  <a:pt x="0" y="0"/>
                </a:moveTo>
                <a:lnTo>
                  <a:pt x="791022" y="0"/>
                </a:lnTo>
                <a:lnTo>
                  <a:pt x="3364589" y="0"/>
                </a:lnTo>
                <a:cubicBezTo>
                  <a:pt x="3894147" y="0"/>
                  <a:pt x="4323439" y="429292"/>
                  <a:pt x="4323439" y="958850"/>
                </a:cubicBezTo>
                <a:cubicBezTo>
                  <a:pt x="4323439" y="1488408"/>
                  <a:pt x="3894147" y="1917700"/>
                  <a:pt x="3364589" y="1917700"/>
                </a:cubicBezTo>
                <a:lnTo>
                  <a:pt x="791022" y="1917700"/>
                </a:lnTo>
                <a:lnTo>
                  <a:pt x="0" y="1917700"/>
                </a:lnTo>
                <a:close/>
              </a:path>
            </a:pathLst>
          </a:custGeom>
          <a:solidFill>
            <a:srgbClr val="FCD28E"/>
          </a:solidFill>
          <a:ln w="9525" cap="flat">
            <a:noFill/>
            <a:prstDash val="solid"/>
            <a:miter/>
          </a:ln>
        </p:spPr>
        <p:txBody>
          <a:bodyPr wrap="square" lIns="108000" tIns="36000" rIns="432000" bIns="36000" rtlCol="0" anchor="ctr">
            <a:noAutofit/>
          </a:bodyPr>
          <a:lstStyle/>
          <a:p>
            <a:pPr algn="r"/>
            <a:r>
              <a:rPr lang="hr-BA" altLang="ko-KR" sz="2800" dirty="0">
                <a:solidFill>
                  <a:srgbClr val="FAEEEE"/>
                </a:solidFill>
                <a:latin typeface="+mj-lt"/>
              </a:rPr>
              <a:t>3 mjeseca</a:t>
            </a:r>
            <a:endParaRPr lang="ko-KR" altLang="en-US" sz="2800" dirty="0">
              <a:solidFill>
                <a:srgbClr val="FAEEEE"/>
              </a:solidFill>
              <a:latin typeface="+mj-lt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DE8CC77E-EA07-421C-894F-01B3AB3C5896}"/>
              </a:ext>
            </a:extLst>
          </p:cNvPr>
          <p:cNvSpPr/>
          <p:nvPr/>
        </p:nvSpPr>
        <p:spPr>
          <a:xfrm>
            <a:off x="2273383" y="484164"/>
            <a:ext cx="5134414" cy="769441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hr-BA" altLang="ko-KR" sz="4400" dirty="0">
                <a:solidFill>
                  <a:srgbClr val="2C4294"/>
                </a:solidFill>
                <a:latin typeface="+mj-lt"/>
              </a:rPr>
              <a:t>DINAMIKA PRAĆENJA</a:t>
            </a:r>
            <a:endParaRPr lang="en-US" altLang="ko-KR" sz="4400" dirty="0">
              <a:solidFill>
                <a:srgbClr val="2C429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6066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97594-12B4-AC8A-0597-D31AD45C5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Dinamika praćenja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CE5AE-D790-A2DF-C476-11CE0215A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6937"/>
            <a:ext cx="10515600" cy="4351338"/>
          </a:xfrm>
        </p:spPr>
        <p:txBody>
          <a:bodyPr/>
          <a:lstStyle/>
          <a:p>
            <a:r>
              <a:rPr lang="hr-BA" dirty="0"/>
              <a:t>Tromjesečno – ovisno koliko je nedijagnosticirana aktivna bolest trajala i dovela do štete probavnom sustavu i stupnju malapsorpcije</a:t>
            </a:r>
          </a:p>
          <a:p>
            <a:r>
              <a:rPr lang="hr-BA" dirty="0"/>
              <a:t>S uravntoeženjem bolesti i nutritivnog statusa, dovoljno je godišnje praćenje</a:t>
            </a:r>
          </a:p>
          <a:p>
            <a:r>
              <a:rPr lang="hr-BA" dirty="0"/>
              <a:t>Uobičajeno praćenje 3 – 6 – 12 mjeseci </a:t>
            </a:r>
          </a:p>
          <a:p>
            <a:r>
              <a:rPr lang="hr-BA" dirty="0"/>
              <a:t>Praćenje je doživotno</a:t>
            </a:r>
          </a:p>
          <a:p>
            <a:endParaRPr lang="hr-B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821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0AF15-D358-7EF1-20A3-556B90BF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Razgovor/anamneza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1ACF7-D69E-5ED1-7C8B-7A7E57C2B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BA" dirty="0"/>
              <a:t> Identificirati probleme</a:t>
            </a:r>
          </a:p>
          <a:p>
            <a:r>
              <a:rPr lang="hr-BA" dirty="0"/>
              <a:t>Trenutne tegobe/simptomi bolesti</a:t>
            </a:r>
          </a:p>
          <a:p>
            <a:r>
              <a:rPr lang="hr-BA" dirty="0"/>
              <a:t>Pridržavanje smjernica o prehrani</a:t>
            </a:r>
          </a:p>
          <a:p>
            <a:r>
              <a:rPr lang="hr-BA" dirty="0"/>
              <a:t>Podrška obitelji/okoline</a:t>
            </a:r>
          </a:p>
          <a:p>
            <a:pPr marL="0" indent="0">
              <a:buNone/>
            </a:pPr>
            <a:endParaRPr lang="hr-BA" dirty="0"/>
          </a:p>
        </p:txBody>
      </p:sp>
      <p:pic>
        <p:nvPicPr>
          <p:cNvPr id="1026" name="Picture 2" descr="How To Ace An Interview – A Guide For The Medical Professional">
            <a:extLst>
              <a:ext uri="{FF2B5EF4-FFF2-40B4-BE49-F238E27FC236}">
                <a16:creationId xmlns:a16="http://schemas.microsoft.com/office/drawing/2014/main" id="{3F505803-543F-1B65-A410-432D1FB4C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179" y="2894120"/>
            <a:ext cx="4629627" cy="324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921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884D-CC33-C465-0ED1-BFA0642E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Procjena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A76A9-6CD3-4FF0-CBEE-3DD26711E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BA" dirty="0"/>
              <a:t>Simptomi</a:t>
            </a:r>
          </a:p>
          <a:p>
            <a:r>
              <a:rPr lang="hr-BA" dirty="0"/>
              <a:t>Gastrointestinalni sustav</a:t>
            </a:r>
          </a:p>
          <a:p>
            <a:r>
              <a:rPr lang="hr-BA" dirty="0"/>
              <a:t>Koštano-mišićni sustav</a:t>
            </a:r>
          </a:p>
          <a:p>
            <a:r>
              <a:rPr lang="hr-BA" dirty="0"/>
              <a:t>Kožni problemi</a:t>
            </a:r>
          </a:p>
          <a:p>
            <a:r>
              <a:rPr lang="hr-BA" dirty="0"/>
              <a:t>Simptomi depresije i anksioznnosi</a:t>
            </a:r>
          </a:p>
          <a:p>
            <a:r>
              <a:rPr lang="hr-BA" dirty="0"/>
              <a:t>Drugi simptomi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43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A933-3FB5-691D-47AF-F37000C4C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Procjena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B0EE-E65D-975E-9EB3-C0339FB22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Bezglutenska prehrana</a:t>
            </a:r>
          </a:p>
          <a:p>
            <a:r>
              <a:rPr lang="hr-BA" dirty="0"/>
              <a:t>Mogućnosti provođenja (materijalne, adekvatna educiranost, deklaracije na proizvodima)</a:t>
            </a:r>
          </a:p>
          <a:p>
            <a:r>
              <a:rPr lang="hr-BA" dirty="0"/>
              <a:t>Uzimanje dodataka prehrani </a:t>
            </a:r>
          </a:p>
          <a:p>
            <a:endParaRPr lang="hr-B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07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5DB9-AD09-052F-B7A9-DA73A0DC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Procjena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6A26F-6FBB-74F5-7AC3-A9CB8D87C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BA" dirty="0"/>
              <a:t>Podrška</a:t>
            </a:r>
          </a:p>
          <a:p>
            <a:r>
              <a:rPr lang="hr-BA" dirty="0"/>
              <a:t>Podrška članova obitelji</a:t>
            </a:r>
          </a:p>
          <a:p>
            <a:r>
              <a:rPr lang="hr-BA" dirty="0"/>
              <a:t>Tim obiteljske medicine</a:t>
            </a:r>
          </a:p>
          <a:p>
            <a:r>
              <a:rPr lang="hr-BA" dirty="0"/>
              <a:t>Nutricionist</a:t>
            </a:r>
          </a:p>
          <a:p>
            <a:r>
              <a:rPr lang="hr-BA" dirty="0"/>
              <a:t>Članstvo u udruzi</a:t>
            </a:r>
          </a:p>
          <a:p>
            <a:r>
              <a:rPr lang="hr-BA" dirty="0"/>
              <a:t>Sufinanciranje ZZO HNŽ</a:t>
            </a:r>
          </a:p>
          <a:p>
            <a:endParaRPr lang="hr-B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273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F37D6-F042-DDBA-0277-E20C15977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320" y="64524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34" name="Picture 10" descr="Svjetski dan obiteljskih liječnika: izazovi prve linije obrane">
            <a:extLst>
              <a:ext uri="{FF2B5EF4-FFF2-40B4-BE49-F238E27FC236}">
                <a16:creationId xmlns:a16="http://schemas.microsoft.com/office/drawing/2014/main" id="{1EB80EE5-4E6D-373D-1DE1-61FB65044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754" y="-19223"/>
            <a:ext cx="4824165" cy="340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Nutricionist/Nutricionistica - Srednja strukovna škola Tomislavgrad">
            <a:extLst>
              <a:ext uri="{FF2B5EF4-FFF2-40B4-BE49-F238E27FC236}">
                <a16:creationId xmlns:a16="http://schemas.microsoft.com/office/drawing/2014/main" id="{70CB7169-68D4-B423-3FEA-A300F1576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737" y="-19224"/>
            <a:ext cx="4321968" cy="432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Udruga oboljelih od celijakije – &quot;Gluten free&quot; u HNŽ">
            <a:extLst>
              <a:ext uri="{FF2B5EF4-FFF2-40B4-BE49-F238E27FC236}">
                <a16:creationId xmlns:a16="http://schemas.microsoft.com/office/drawing/2014/main" id="{EDAA1E31-7F76-37D7-2B20-8E88A2422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040" y="0"/>
            <a:ext cx="4124960" cy="412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onesena Odluka o privremenom financiranju ZZO HNŽ-a za 2024. godinu |  Radiotelevizija Herceg-Bosne">
            <a:extLst>
              <a:ext uri="{FF2B5EF4-FFF2-40B4-BE49-F238E27FC236}">
                <a16:creationId xmlns:a16="http://schemas.microsoft.com/office/drawing/2014/main" id="{8BFA5A32-709B-812F-DAC0-28197AD9A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46" y="4124960"/>
            <a:ext cx="6953655" cy="283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edicinska sestra (ž) | ZU Banja Terme Ilidža - Klix Posao">
            <a:extLst>
              <a:ext uri="{FF2B5EF4-FFF2-40B4-BE49-F238E27FC236}">
                <a16:creationId xmlns:a16="http://schemas.microsoft.com/office/drawing/2014/main" id="{8E519690-AE11-D344-11C4-603D7458A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896" y="3357956"/>
            <a:ext cx="5625245" cy="360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Obiteljski um">
            <a:extLst>
              <a:ext uri="{FF2B5EF4-FFF2-40B4-BE49-F238E27FC236}">
                <a16:creationId xmlns:a16="http://schemas.microsoft.com/office/drawing/2014/main" id="{3CCEAB98-F22C-1878-EBA7-F28CB6786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54" y="2779541"/>
            <a:ext cx="4526712" cy="317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401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42065-0D3C-EE87-E6EA-E8C831A02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Objektivan nalaz/klinički pregled i pretrage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AD5F7-D674-EBAB-388E-C3D852E90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Kontinuirano praćenje tjelesne težine i izračunavanje ITM</a:t>
            </a:r>
          </a:p>
          <a:p>
            <a:r>
              <a:rPr lang="hr-BA" dirty="0"/>
              <a:t>Praćenje rasta u djece upisivanje težine i visine na percentilne krivulje</a:t>
            </a:r>
          </a:p>
          <a:p>
            <a:r>
              <a:rPr lang="hr-BA" dirty="0"/>
              <a:t>Praćenje vitalnih parametara</a:t>
            </a:r>
          </a:p>
          <a:p>
            <a:r>
              <a:rPr lang="hr-BA" dirty="0"/>
              <a:t>Pregled po organskim sustavima </a:t>
            </a:r>
          </a:p>
          <a:p>
            <a:r>
              <a:rPr lang="hr-BA" dirty="0"/>
              <a:t>Praćenje laboratorijskih parametara</a:t>
            </a:r>
          </a:p>
          <a:p>
            <a:r>
              <a:rPr lang="hr-BA" dirty="0"/>
              <a:t>Praćenje seroloških markera</a:t>
            </a:r>
          </a:p>
          <a:p>
            <a:pPr marL="0" indent="0">
              <a:buNone/>
            </a:pPr>
            <a:endParaRPr lang="hr-BA" dirty="0"/>
          </a:p>
        </p:txBody>
      </p:sp>
      <p:pic>
        <p:nvPicPr>
          <p:cNvPr id="5122" name="Picture 2" descr="A Better Measure of Metabolic Health: What Is Your Biological BMI?">
            <a:extLst>
              <a:ext uri="{FF2B5EF4-FFF2-40B4-BE49-F238E27FC236}">
                <a16:creationId xmlns:a16="http://schemas.microsoft.com/office/drawing/2014/main" id="{6F5A71F5-0E1B-AA36-BAA9-A3F19AD82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193" y="3616642"/>
            <a:ext cx="4050251" cy="269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924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E0E1F-7F3D-E358-3EBD-44D6A62D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Praćenje laboratorijskih parametara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C6F6-091E-ABA6-E0FF-2EA160A6E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233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BA" sz="8000" dirty="0"/>
          </a:p>
          <a:p>
            <a:r>
              <a:rPr lang="hr-BA" sz="8000" b="1" dirty="0"/>
              <a:t>KKS</a:t>
            </a:r>
            <a:r>
              <a:rPr lang="hr-BA" sz="8000" dirty="0"/>
              <a:t> - Hb</a:t>
            </a:r>
          </a:p>
          <a:p>
            <a:r>
              <a:rPr lang="hr-BA" sz="8000" b="1" dirty="0"/>
              <a:t>Jetrene transaminaze </a:t>
            </a:r>
            <a:r>
              <a:rPr lang="hr-BA" sz="8000" dirty="0"/>
              <a:t>- AST, ALT</a:t>
            </a:r>
          </a:p>
          <a:p>
            <a:r>
              <a:rPr lang="hr-BA" sz="8000" b="1" dirty="0"/>
              <a:t>Funkcija štitnjače </a:t>
            </a:r>
            <a:r>
              <a:rPr lang="hr-BA" sz="8000" dirty="0"/>
              <a:t>- TSH</a:t>
            </a:r>
          </a:p>
          <a:p>
            <a:pPr marL="0" indent="0">
              <a:buNone/>
            </a:pPr>
            <a:r>
              <a:rPr lang="hr-BA" sz="8000" b="1" dirty="0"/>
              <a:t>Mineralni status</a:t>
            </a:r>
          </a:p>
          <a:p>
            <a:r>
              <a:rPr lang="hr-BA" sz="8000" dirty="0"/>
              <a:t>Fe++</a:t>
            </a:r>
          </a:p>
          <a:p>
            <a:r>
              <a:rPr lang="hr-BA" sz="8000" dirty="0"/>
              <a:t>Ca, Na</a:t>
            </a:r>
          </a:p>
          <a:p>
            <a:pPr marL="0" indent="0">
              <a:buNone/>
            </a:pPr>
            <a:r>
              <a:rPr lang="hr-BA" sz="8000" b="1" dirty="0"/>
              <a:t>Vitaminski status</a:t>
            </a:r>
          </a:p>
          <a:p>
            <a:r>
              <a:rPr lang="hr-BA" sz="8000" dirty="0"/>
              <a:t>Folna kiselina</a:t>
            </a:r>
          </a:p>
          <a:p>
            <a:r>
              <a:rPr lang="hr-BA" sz="8000" dirty="0"/>
              <a:t>B12</a:t>
            </a:r>
          </a:p>
          <a:p>
            <a:r>
              <a:rPr lang="hr-BA" sz="8000" dirty="0"/>
              <a:t>Vitamin D</a:t>
            </a:r>
          </a:p>
          <a:p>
            <a:endParaRPr lang="hr-BA" sz="8000" dirty="0"/>
          </a:p>
          <a:p>
            <a:r>
              <a:rPr lang="hr-BA" sz="8000" b="1" i="1" dirty="0">
                <a:solidFill>
                  <a:srgbClr val="FF0000"/>
                </a:solidFill>
              </a:rPr>
              <a:t>PRATITI ONE PARAMETRE KOJI SU NA POČETKU BOLESTI BILI POREMEĆENI!</a:t>
            </a:r>
            <a:endParaRPr lang="en-US" sz="8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037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9EF9E-FC54-2462-E39C-D671D8046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Praćenje i procjena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167D6-33D9-CA7C-869A-656A86906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675" y="1690688"/>
            <a:ext cx="10096212" cy="21125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BA" dirty="0"/>
              <a:t>Mjerenje gustoće kostiju (denzitometrija) </a:t>
            </a:r>
          </a:p>
          <a:p>
            <a:r>
              <a:rPr lang="hr-BA" dirty="0"/>
              <a:t>u osoba 55+, </a:t>
            </a:r>
          </a:p>
          <a:p>
            <a:r>
              <a:rPr lang="hr-BA" dirty="0"/>
              <a:t>mlađih i djece s teškim simptomima bolesti i jakom malapsorpcijom</a:t>
            </a:r>
          </a:p>
          <a:p>
            <a:r>
              <a:rPr lang="hr-BA" dirty="0"/>
              <a:t>U slučaju T scora &lt; ili = - 2,5 liječiti osteoporozu</a:t>
            </a:r>
          </a:p>
          <a:p>
            <a:r>
              <a:rPr lang="hr-BA" dirty="0"/>
              <a:t>U svih pacijenata prevenirati osteoporozu (unošenje Ca, vitamina D, tjelovježba)</a:t>
            </a:r>
          </a:p>
          <a:p>
            <a:endParaRPr lang="hr-BA" dirty="0"/>
          </a:p>
        </p:txBody>
      </p:sp>
    </p:spTree>
    <p:extLst>
      <p:ext uri="{BB962C8B-B14F-4D97-AF65-F5344CB8AC3E}">
        <p14:creationId xmlns:p14="http://schemas.microsoft.com/office/powerpoint/2010/main" val="3504831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93F97-5569-26C1-2D23-C2F21EB7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BA" dirty="0"/>
              <a:t>Parametri kontrole pridržavanja bezglutenske dijete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F3061-E640-9082-5A31-7E8D570FB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BA" sz="2400" dirty="0"/>
              <a:t>Parametri kontrole pridržavanja bezglutenske prehrane</a:t>
            </a:r>
          </a:p>
          <a:p>
            <a:pPr marL="0" indent="0">
              <a:buNone/>
            </a:pPr>
            <a:r>
              <a:rPr lang="hr-BA" sz="2400" dirty="0"/>
              <a:t>(serološki markeri)</a:t>
            </a:r>
          </a:p>
          <a:p>
            <a:pPr marL="0" indent="0">
              <a:buNone/>
            </a:pPr>
            <a:r>
              <a:rPr lang="hr-BA" sz="2400" dirty="0"/>
              <a:t>anti tTG IgA, EMA</a:t>
            </a:r>
          </a:p>
          <a:p>
            <a:pPr marL="0" indent="0">
              <a:buNone/>
            </a:pPr>
            <a:r>
              <a:rPr lang="hr-BA" sz="2400" dirty="0"/>
              <a:t>Dinamika praćenja 3 do 6 mjeseci do stabilizacije nalaza ili kliničke stabilizacije</a:t>
            </a:r>
          </a:p>
          <a:p>
            <a:pPr marL="0" indent="0">
              <a:buNone/>
            </a:pPr>
            <a:r>
              <a:rPr lang="hr-BA" sz="2400" dirty="0"/>
              <a:t>Nastaviti praćenje seroloških parametara 1 x godišnje</a:t>
            </a:r>
          </a:p>
        </p:txBody>
      </p:sp>
    </p:spTree>
    <p:extLst>
      <p:ext uri="{BB962C8B-B14F-4D97-AF65-F5344CB8AC3E}">
        <p14:creationId xmlns:p14="http://schemas.microsoft.com/office/powerpoint/2010/main" val="2536994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0D95C-891F-804E-6ACF-C680E6975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Praćenje i procjena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6C21B-9711-AF43-7C35-FC899DD74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sz="2400" dirty="0"/>
              <a:t>Perzistirannje probavnih simptoma unatoč bezglutenskoj prehrani može govoriti u prilog:</a:t>
            </a:r>
          </a:p>
          <a:p>
            <a:r>
              <a:rPr lang="hr-BA" sz="2400" dirty="0"/>
              <a:t>Upalnoj bolesti crijeva</a:t>
            </a:r>
          </a:p>
          <a:p>
            <a:r>
              <a:rPr lang="hr-BA" sz="2400" dirty="0"/>
              <a:t>Nepodnošenju laktoze</a:t>
            </a:r>
          </a:p>
          <a:p>
            <a:endParaRPr lang="hr-BA" sz="2400" dirty="0"/>
          </a:p>
          <a:p>
            <a:r>
              <a:rPr lang="hr-BA" sz="2400" dirty="0"/>
              <a:t>U slučaju novih GI simptoma potrebna je ponovno upućivanje gastroenterologu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611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F4C6-5002-FD68-043B-D023D8BC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Pozornost na povezanost celijakije s određenim bolestima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04B27-9C60-5C68-6866-765E54BB0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Iritabilni kolon</a:t>
            </a:r>
          </a:p>
          <a:p>
            <a:r>
              <a:rPr lang="hr-BA" dirty="0"/>
              <a:t>Dijabetse melitus tip 1</a:t>
            </a:r>
          </a:p>
          <a:p>
            <a:r>
              <a:rPr lang="hr-BA" dirty="0"/>
              <a:t>Osteoporoza</a:t>
            </a:r>
          </a:p>
          <a:p>
            <a:r>
              <a:rPr lang="hr-BA" dirty="0"/>
              <a:t>Bolesti štitnjače</a:t>
            </a:r>
          </a:p>
          <a:p>
            <a:r>
              <a:rPr lang="hr-BA" dirty="0"/>
              <a:t>Dermatitis herpetiformis</a:t>
            </a:r>
          </a:p>
          <a:p>
            <a:r>
              <a:rPr lang="hr-BA" dirty="0"/>
              <a:t>Alopetia areata</a:t>
            </a:r>
          </a:p>
          <a:p>
            <a:r>
              <a:rPr lang="hr-BA" dirty="0"/>
              <a:t>Depresija i anksioznost (scala depresije)</a:t>
            </a:r>
          </a:p>
          <a:p>
            <a:endParaRPr lang="en-US" dirty="0"/>
          </a:p>
        </p:txBody>
      </p:sp>
      <p:pic>
        <p:nvPicPr>
          <p:cNvPr id="4" name="Picture 10" descr="Dermatitis herpetiformis, kožna celijakija (Duhringova bolest) – uzrok,  simptomi i liječenje">
            <a:extLst>
              <a:ext uri="{FF2B5EF4-FFF2-40B4-BE49-F238E27FC236}">
                <a16:creationId xmlns:a16="http://schemas.microsoft.com/office/drawing/2014/main" id="{0B236685-EB87-0163-73F7-8B7BD6696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236" y="3579496"/>
            <a:ext cx="4465820" cy="259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287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E2CF-8C0C-6892-C0AA-B92E824F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Preporuka cijepljenje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96E89-9473-95AD-017E-AE0683DD1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Pneumokok</a:t>
            </a:r>
          </a:p>
          <a:p>
            <a:r>
              <a:rPr lang="hr-BA" dirty="0"/>
              <a:t>H. influenzae</a:t>
            </a:r>
          </a:p>
        </p:txBody>
      </p:sp>
    </p:spTree>
    <p:extLst>
      <p:ext uri="{BB962C8B-B14F-4D97-AF65-F5344CB8AC3E}">
        <p14:creationId xmlns:p14="http://schemas.microsoft.com/office/powerpoint/2010/main" val="4047124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CC8A7-73CE-2D88-E527-D068A15B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Procjena osoba u riziku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5DD2D-0D8F-478D-379E-DBBD537CE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Masovni probir nije opravdan</a:t>
            </a:r>
          </a:p>
          <a:p>
            <a:r>
              <a:rPr lang="hr-BA" dirty="0"/>
              <a:t>Osobe u visokom riziku  - srodnici u prvom koljenu s oboljelom osobom</a:t>
            </a:r>
          </a:p>
        </p:txBody>
      </p:sp>
    </p:spTree>
    <p:extLst>
      <p:ext uri="{BB962C8B-B14F-4D97-AF65-F5344CB8AC3E}">
        <p14:creationId xmlns:p14="http://schemas.microsoft.com/office/powerpoint/2010/main" val="369293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3C49D-BEF2-7C84-276B-45B62CFAB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Probir na celijakiju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EBEC3-CB43-D47F-51C8-982948830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Potrebana HLA tipizacija (DQ8 i DQ2) </a:t>
            </a:r>
          </a:p>
          <a:p>
            <a:r>
              <a:rPr lang="hr-BA" dirty="0"/>
              <a:t>Ukoliko je pozitivna, dalje učiniti serološko testiranje</a:t>
            </a:r>
          </a:p>
          <a:p>
            <a:r>
              <a:rPr lang="hr-BA" dirty="0"/>
              <a:t>Ukoliko je negativna, nije potrebna daljnja obrada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74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58A64-EFF8-C763-A688-79303DF1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Zaključno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6B3E5-0C1F-D990-A565-1D53224B9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/>
              <a:t>Relativno veliki broj osoba s celijakijom zahtijeva osviještenost obiteljskih liječnika u pogledu celijakije</a:t>
            </a:r>
          </a:p>
          <a:p>
            <a:pPr marL="0" indent="0">
              <a:buNone/>
            </a:pPr>
            <a:r>
              <a:rPr lang="hr-BA" dirty="0"/>
              <a:t>Od važnosti su:</a:t>
            </a:r>
          </a:p>
          <a:p>
            <a:r>
              <a:rPr lang="hr-BA" dirty="0"/>
              <a:t>Pravovremen probir</a:t>
            </a:r>
          </a:p>
          <a:p>
            <a:r>
              <a:rPr lang="hr-BA" dirty="0"/>
              <a:t>Dijagnostika i liječnje (dostupnost POC testova)</a:t>
            </a:r>
          </a:p>
          <a:p>
            <a:r>
              <a:rPr lang="hr-BA" dirty="0"/>
              <a:t>Praćenje i sprječavanje komplikacija bolesti</a:t>
            </a:r>
          </a:p>
          <a:p>
            <a:endParaRPr lang="hr-BA" dirty="0"/>
          </a:p>
        </p:txBody>
      </p:sp>
    </p:spTree>
    <p:extLst>
      <p:ext uri="{BB962C8B-B14F-4D97-AF65-F5344CB8AC3E}">
        <p14:creationId xmlns:p14="http://schemas.microsoft.com/office/powerpoint/2010/main" val="3069920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1A5185-63D0-4A8C-A249-BDD71C42AE54}"/>
              </a:ext>
            </a:extLst>
          </p:cNvPr>
          <p:cNvSpPr txBox="1"/>
          <p:nvPr/>
        </p:nvSpPr>
        <p:spPr>
          <a:xfrm>
            <a:off x="631927" y="2567226"/>
            <a:ext cx="42865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pPr algn="ctr"/>
            <a:r>
              <a:rPr lang="hr-BA" altLang="ko-KR" sz="7200" b="0" dirty="0">
                <a:solidFill>
                  <a:srgbClr val="2C4294"/>
                </a:solidFill>
              </a:rPr>
              <a:t>HVALA NA POZORNOSTI</a:t>
            </a:r>
            <a:r>
              <a:rPr lang="en-US" altLang="ko-KR" sz="7200" b="0" dirty="0">
                <a:solidFill>
                  <a:srgbClr val="2C4294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07620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834</TotalTime>
  <Words>762</Words>
  <Application>Microsoft Office PowerPoint</Application>
  <PresentationFormat>Widescreen</PresentationFormat>
  <Paragraphs>159</Paragraphs>
  <Slides>29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Tw Cen MT</vt:lpstr>
      <vt:lpstr>Tw Cen MT Condensed</vt:lpstr>
      <vt:lpstr>Wingdings 3</vt:lpstr>
      <vt:lpstr>Integral</vt:lpstr>
      <vt:lpstr>PowerPoint Presentation</vt:lpstr>
      <vt:lpstr>Celijakija</vt:lpstr>
      <vt:lpstr>Praćenje celijakije u obiteljskoj medicini</vt:lpstr>
      <vt:lpstr>PROBAVNI SIMPTOMI BOLESTI</vt:lpstr>
      <vt:lpstr>PowerPoint Presentation</vt:lpstr>
      <vt:lpstr>IZVANPROBAVNI SIMPTOMI BOLESTI</vt:lpstr>
      <vt:lpstr>DIjagnoza</vt:lpstr>
      <vt:lpstr>PowerPoint Presentation</vt:lpstr>
      <vt:lpstr>testovi</vt:lpstr>
      <vt:lpstr>PowerPoint Presentation</vt:lpstr>
      <vt:lpstr>PowerPoint Presentation</vt:lpstr>
      <vt:lpstr>PowerPoint Presentation</vt:lpstr>
      <vt:lpstr>Dinamika praćenja</vt:lpstr>
      <vt:lpstr>Razgovor/anamneza</vt:lpstr>
      <vt:lpstr>Procjena</vt:lpstr>
      <vt:lpstr>Procjena</vt:lpstr>
      <vt:lpstr>Procjena</vt:lpstr>
      <vt:lpstr>PowerPoint Presentation</vt:lpstr>
      <vt:lpstr>Objektivan nalaz/klinički pregled i pretrage</vt:lpstr>
      <vt:lpstr>Praćenje laboratorijskih parametara</vt:lpstr>
      <vt:lpstr>Praćenje i procjena </vt:lpstr>
      <vt:lpstr>Parametri kontrole pridržavanja bezglutenske dijete</vt:lpstr>
      <vt:lpstr>Praćenje i procjena </vt:lpstr>
      <vt:lpstr>Pozornost na povezanost celijakije s određenim bolestima</vt:lpstr>
      <vt:lpstr>Preporuka cijepljenje</vt:lpstr>
      <vt:lpstr>Procjena osoba u riziku</vt:lpstr>
      <vt:lpstr>Probir na celijakiju</vt:lpstr>
      <vt:lpstr>Zaključno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Praćenje celijakije u obiteljskoj medicini</dc:title>
  <dc:creator>HOME</dc:creator>
  <cp:lastModifiedBy>HOME</cp:lastModifiedBy>
  <cp:revision>67</cp:revision>
  <dcterms:created xsi:type="dcterms:W3CDTF">2024-05-10T22:08:11Z</dcterms:created>
  <dcterms:modified xsi:type="dcterms:W3CDTF">2024-06-18T22:17:26Z</dcterms:modified>
</cp:coreProperties>
</file>